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2"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406403" y="1122363"/>
            <a:ext cx="11468100" cy="2387600"/>
          </a:xfrm>
        </p:spPr>
        <p:txBody>
          <a:bodyPr anchor="b">
            <a:normAutofit/>
          </a:bodyPr>
          <a:lstStyle>
            <a:lvl1pPr algn="ctr">
              <a:defRPr sz="3000"/>
            </a:lvl1pPr>
          </a:lstStyle>
          <a:p>
            <a:r>
              <a:rPr lang="zh-TW" altLang="en-US" smtClean="0"/>
              <a:t>按一下以編輯母片標題樣式</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4BF5A21-DF4F-47ED-ABA1-788C963031EC}"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8" name="Subtitle 2"/>
          <p:cNvSpPr>
            <a:spLocks noGrp="1"/>
          </p:cNvSpPr>
          <p:nvPr>
            <p:ph type="subTitle" idx="1"/>
          </p:nvPr>
        </p:nvSpPr>
        <p:spPr>
          <a:xfrm>
            <a:off x="381000" y="3602038"/>
            <a:ext cx="11480800" cy="1960562"/>
          </a:xfrm>
        </p:spPr>
        <p:txBody>
          <a:bodyPr>
            <a:normAutofit/>
          </a:bodyPr>
          <a:lstStyle/>
          <a:p>
            <a:pPr algn="l"/>
            <a:r>
              <a:rPr lang="zh-TW" altLang="en-US" sz="1500" smtClean="0">
                <a:effectLst>
                  <a:outerShdw blurRad="38100" dist="38100" dir="2700000" algn="tl">
                    <a:srgbClr val="000000">
                      <a:alpha val="43137"/>
                    </a:srgbClr>
                  </a:outerShdw>
                </a:effectLst>
                <a:latin typeface="標楷體" pitchFamily="65" charset="-120"/>
                <a:ea typeface="標楷體" pitchFamily="65" charset="-120"/>
              </a:rPr>
              <a:t>按一下以編輯母片副標題樣式</a:t>
            </a:r>
            <a:endParaRPr lang="en-US" dirty="0"/>
          </a:p>
        </p:txBody>
      </p:sp>
    </p:spTree>
    <p:extLst>
      <p:ext uri="{BB962C8B-B14F-4D97-AF65-F5344CB8AC3E}">
        <p14:creationId xmlns:p14="http://schemas.microsoft.com/office/powerpoint/2010/main" val="18559315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0FF7138-04A0-4E24-967B-23A6E12DB29F}"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19598438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B534E6-1DFB-464F-B0A2-AF35ABBB74C0}"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7924200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91120E-B1FE-4C25-B10E-F4EC069F919C}"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Slide Number Placeholder 5"/>
          <p:cNvSpPr>
            <a:spLocks noGrp="1"/>
          </p:cNvSpPr>
          <p:nvPr>
            <p:ph type="sldNum" sz="quarter" idx="12"/>
          </p:nvPr>
        </p:nvSpPr>
        <p:spPr/>
        <p:txBody>
          <a:bodyPr/>
          <a:lstStyle>
            <a:lvl1pPr>
              <a:defRPr sz="1800" b="1"/>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920136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6"/>
            <a:ext cx="10515600" cy="2852737"/>
          </a:xfrm>
        </p:spPr>
        <p:txBody>
          <a:bodyPr anchor="b"/>
          <a:lstStyle>
            <a:lvl1pPr>
              <a:defRPr sz="45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831851" y="4589471"/>
            <a:ext cx="10515600" cy="1500187"/>
          </a:xfrm>
        </p:spPr>
        <p:txBody>
          <a:bodyPr/>
          <a:lstStyle>
            <a:lvl1pPr marL="0" indent="0">
              <a:buNone/>
              <a:defRPr sz="1800" b="1">
                <a:solidFill>
                  <a:schemeClr val="bg1">
                    <a:lumMod val="50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4E8FA1C-B619-457F-B1A4-0471E2504628}"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470994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69101B2-5507-48D7-95CC-4E9A19DB27F7}"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872420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TW" altLang="en-US" smtClean="0"/>
              <a:t>編輯母片文字樣式</a:t>
            </a:r>
          </a:p>
        </p:txBody>
      </p:sp>
      <p:sp>
        <p:nvSpPr>
          <p:cNvPr id="4" name="Content Placeholder 3"/>
          <p:cNvSpPr>
            <a:spLocks noGrp="1"/>
          </p:cNvSpPr>
          <p:nvPr>
            <p:ph sz="half" idx="2"/>
          </p:nvPr>
        </p:nvSpPr>
        <p:spPr>
          <a:xfrm>
            <a:off x="839789"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TW" altLang="en-US" smtClean="0"/>
              <a:t>編輯母片文字樣式</a:t>
            </a:r>
          </a:p>
        </p:txBody>
      </p:sp>
      <p:sp>
        <p:nvSpPr>
          <p:cNvPr id="6" name="Content Placeholder 5"/>
          <p:cNvSpPr>
            <a:spLocks noGrp="1"/>
          </p:cNvSpPr>
          <p:nvPr>
            <p:ph sz="quarter" idx="4"/>
          </p:nvPr>
        </p:nvSpPr>
        <p:spPr>
          <a:xfrm>
            <a:off x="6172203"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C1DA532-5F83-4962-849B-33AC74653690}"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9508365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B451EC3-B68E-4B0B-BEAA-0896C32BFB8A}"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0308649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2CDD2C6-49EE-45D1-B5FB-272C419DE8CA}"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0359619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5183188" y="987433"/>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TW" altLang="en-US" smtClean="0"/>
              <a:t>編輯母片文字樣式</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062DF3-F249-4D7C-BB70-63B32656E4B6}"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6383704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5183188" y="987433"/>
            <a:ext cx="6172200" cy="4873625"/>
          </a:xfrm>
        </p:spPr>
        <p:txBody>
          <a:bodyPr anchor="t"/>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TW" altLang="en-US" smtClean="0"/>
              <a:t>編輯母片文字樣式</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AECE3C3-2616-441B-8153-A345A028DE03}"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5101366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zh-TW" altLang="en-US" dirty="0" smtClean="0"/>
              <a:t>按一下以編輯母片標題樣式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42A4EEC-AD7F-48A0-A9E7-EDD9192DBE4B}" type="datetime1">
              <a:rPr kumimoji="0" lang="zh-TW" altLang="en-US" sz="900" b="0"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l" defTabSz="914400" rtl="0" eaLnBrk="1" fontAlgn="auto" latinLnBrk="0" hangingPunct="1">
                <a:lnSpc>
                  <a:spcPct val="100000"/>
                </a:lnSpc>
                <a:spcBef>
                  <a:spcPts val="0"/>
                </a:spcBef>
                <a:spcAft>
                  <a:spcPts val="0"/>
                </a:spcAft>
                <a:buClrTx/>
                <a:buSzTx/>
                <a:buFontTx/>
                <a:buNone/>
                <a:tabLst/>
                <a:defRPr/>
              </a:pPr>
              <a:t>2020/10/27</a:t>
            </a:fld>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5" name="Footer Placeholder 4"/>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900" b="0" i="0" u="none" strike="noStrike" kern="1200" cap="none" spc="0" normalizeH="0" baseline="0" noProof="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6" name="Slide Number Placeholder 5"/>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800" b="1">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矩形 6"/>
          <p:cNvSpPr/>
          <p:nvPr/>
        </p:nvSpPr>
        <p:spPr>
          <a:xfrm>
            <a:off x="0" y="182605"/>
            <a:ext cx="12192000" cy="234951"/>
          </a:xfrm>
          <a:prstGeom prst="rect">
            <a:avLst/>
          </a:prstGeom>
          <a:solidFill>
            <a:srgbClr val="36363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351"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文字方塊 7"/>
          <p:cNvSpPr txBox="1"/>
          <p:nvPr/>
        </p:nvSpPr>
        <p:spPr>
          <a:xfrm>
            <a:off x="6571831" y="151697"/>
            <a:ext cx="3215945"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900" b="0" i="0" u="none" strike="noStrike" kern="1200" cap="none" spc="0" normalizeH="0" baseline="0" noProof="0" dirty="0" smtClean="0">
                <a:ln>
                  <a:noFill/>
                </a:ln>
                <a:solidFill>
                  <a:prstClr val="white"/>
                </a:solidFill>
                <a:effectLst/>
                <a:uLnTx/>
                <a:uFillTx/>
                <a:latin typeface="Calibri" panose="020F0502020204030204"/>
                <a:ea typeface="新細明體" panose="02020500000000000000" pitchFamily="18" charset="-120"/>
                <a:cs typeface="+mn-cs"/>
              </a:rPr>
              <a:t>Broadband Network Lab, Dept. of CE, National Central University</a:t>
            </a:r>
          </a:p>
        </p:txBody>
      </p:sp>
      <p:pic>
        <p:nvPicPr>
          <p:cNvPr id="9" name="Picture 5"/>
          <p:cNvPicPr>
            <a:picLocks noChangeAspect="1" noChangeArrowheads="1"/>
          </p:cNvPicPr>
          <p:nvPr/>
        </p:nvPicPr>
        <p:blipFill>
          <a:blip r:embed="rId13">
            <a:clrChange>
              <a:clrFrom>
                <a:srgbClr val="7F7F7F"/>
              </a:clrFrom>
              <a:clrTo>
                <a:srgbClr val="7F7F7F">
                  <a:alpha val="0"/>
                </a:srgbClr>
              </a:clrTo>
            </a:clrChange>
            <a:extLst>
              <a:ext uri="{28A0092B-C50C-407E-A947-70E740481C1C}">
                <a14:useLocalDpi xmlns:a14="http://schemas.microsoft.com/office/drawing/2010/main" val="0"/>
              </a:ext>
            </a:extLst>
          </a:blip>
          <a:srcRect/>
          <a:stretch>
            <a:fillRect/>
          </a:stretch>
        </p:blipFill>
        <p:spPr bwMode="auto">
          <a:xfrm>
            <a:off x="239351" y="-3001"/>
            <a:ext cx="952500"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72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324086"/>
            <a:ext cx="10515600" cy="1325563"/>
          </a:xfrm>
        </p:spPr>
        <p:txBody>
          <a:bodyPr/>
          <a:lstStyle/>
          <a:p>
            <a:pPr algn="ctr"/>
            <a:r>
              <a:rPr lang="en-US" altLang="zh-TW" dirty="0"/>
              <a:t>Dynamic control contention window in CSMA/CA with Q-learning</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3" name="文字方塊 2"/>
          <p:cNvSpPr txBox="1"/>
          <p:nvPr/>
        </p:nvSpPr>
        <p:spPr>
          <a:xfrm>
            <a:off x="2720235" y="3970751"/>
            <a:ext cx="6751529" cy="1200329"/>
          </a:xfrm>
          <a:prstGeom prst="rect">
            <a:avLst/>
          </a:prstGeom>
          <a:noFill/>
        </p:spPr>
        <p:txBody>
          <a:bodyPr wrap="square" rtlCol="0">
            <a:spAutoFit/>
          </a:bodyPr>
          <a:lstStyle/>
          <a:p>
            <a:pPr algn="ctr"/>
            <a:r>
              <a:rPr lang="en-US" altLang="zh-TW" b="1" dirty="0">
                <a:solidFill>
                  <a:prstClr val="black"/>
                </a:solidFill>
                <a:latin typeface="微軟正黑體" panose="020B0604030504040204" pitchFamily="34" charset="-120"/>
                <a:ea typeface="微軟正黑體" panose="020B0604030504040204" pitchFamily="34" charset="-120"/>
              </a:rPr>
              <a:t>Prof. Yen-Wen Chen</a:t>
            </a:r>
          </a:p>
          <a:p>
            <a:pPr algn="ctr"/>
            <a:r>
              <a:rPr lang="en-US" altLang="zh-TW" b="1" dirty="0">
                <a:solidFill>
                  <a:prstClr val="black"/>
                </a:solidFill>
                <a:latin typeface="微軟正黑體" panose="020B0604030504040204" pitchFamily="34" charset="-120"/>
                <a:ea typeface="微軟正黑體" panose="020B0604030504040204" pitchFamily="34" charset="-120"/>
              </a:rPr>
              <a:t>Student </a:t>
            </a:r>
            <a:r>
              <a:rPr lang="en-US" altLang="zh-TW" b="1" dirty="0" err="1">
                <a:solidFill>
                  <a:prstClr val="black"/>
                </a:solidFill>
                <a:latin typeface="微軟正黑體" panose="020B0604030504040204" pitchFamily="34" charset="-120"/>
                <a:ea typeface="微軟正黑體" panose="020B0604030504040204" pitchFamily="34" charset="-120"/>
              </a:rPr>
              <a:t>Kuo-Che</a:t>
            </a:r>
            <a:r>
              <a:rPr lang="en-US" altLang="zh-TW" b="1" dirty="0">
                <a:solidFill>
                  <a:prstClr val="black"/>
                </a:solidFill>
                <a:latin typeface="微軟正黑體" panose="020B0604030504040204" pitchFamily="34" charset="-120"/>
                <a:ea typeface="微軟正黑體" panose="020B0604030504040204" pitchFamily="34" charset="-120"/>
              </a:rPr>
              <a:t> Kao</a:t>
            </a:r>
          </a:p>
          <a:p>
            <a:pPr algn="ctr"/>
            <a:r>
              <a:rPr lang="en-US" altLang="zh-TW" b="1" dirty="0">
                <a:solidFill>
                  <a:prstClr val="black"/>
                </a:solidFill>
                <a:latin typeface="微軟正黑體" panose="020B0604030504040204" pitchFamily="34" charset="-120"/>
                <a:ea typeface="微軟正黑體" panose="020B0604030504040204" pitchFamily="34" charset="-120"/>
              </a:rPr>
              <a:t>2020/10/20</a:t>
            </a:r>
          </a:p>
          <a:p>
            <a:endParaRPr lang="zh-TW" altLang="en-US" dirty="0"/>
          </a:p>
        </p:txBody>
      </p:sp>
    </p:spTree>
    <p:extLst>
      <p:ext uri="{BB962C8B-B14F-4D97-AF65-F5344CB8AC3E}">
        <p14:creationId xmlns:p14="http://schemas.microsoft.com/office/powerpoint/2010/main" val="863510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Background and Related Work</a:t>
            </a:r>
            <a:endParaRPr lang="zh-TW" altLang="en-US" dirty="0"/>
          </a:p>
        </p:txBody>
      </p:sp>
      <p:sp>
        <p:nvSpPr>
          <p:cNvPr id="3" name="內容版面配置區 2"/>
          <p:cNvSpPr>
            <a:spLocks noGrp="1"/>
          </p:cNvSpPr>
          <p:nvPr>
            <p:ph idx="1"/>
          </p:nvPr>
        </p:nvSpPr>
        <p:spPr/>
        <p:txBody>
          <a:bodyPr/>
          <a:lstStyle/>
          <a:p>
            <a:r>
              <a:rPr lang="en-US" altLang="zh-TW" dirty="0" smtClean="0"/>
              <a:t>Q-learning</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1026" name="Picture 2" descr="这里写图片描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6433" y="2412017"/>
            <a:ext cx="8382000" cy="402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7148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Background and Related Work</a:t>
            </a:r>
            <a:endParaRPr lang="zh-TW" altLang="en-US" dirty="0"/>
          </a:p>
        </p:txBody>
      </p:sp>
      <p:sp>
        <p:nvSpPr>
          <p:cNvPr id="3" name="內容版面配置區 2"/>
          <p:cNvSpPr>
            <a:spLocks noGrp="1"/>
          </p:cNvSpPr>
          <p:nvPr>
            <p:ph idx="1"/>
          </p:nvPr>
        </p:nvSpPr>
        <p:spPr/>
        <p:txBody>
          <a:bodyPr/>
          <a:lstStyle/>
          <a:p>
            <a:r>
              <a:rPr lang="en-US" altLang="zh-TW" dirty="0" smtClean="0"/>
              <a:t>Q-learning</a:t>
            </a:r>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2050" name="Picture 2" descr="Q值迭代公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9394" y="2274095"/>
            <a:ext cx="6682505" cy="3902868"/>
          </a:xfrm>
          <a:prstGeom prst="rect">
            <a:avLst/>
          </a:prstGeom>
          <a:noFill/>
          <a:extLst>
            <a:ext uri="{909E8E84-426E-40DD-AFC4-6F175D3DCCD1}">
              <a14:hiddenFill xmlns:a14="http://schemas.microsoft.com/office/drawing/2010/main">
                <a:solidFill>
                  <a:srgbClr val="FFFFFF"/>
                </a:solidFill>
              </a14:hiddenFill>
            </a:ext>
          </a:extLst>
        </p:spPr>
      </p:pic>
      <p:sp>
        <p:nvSpPr>
          <p:cNvPr id="6" name="矩形 5"/>
          <p:cNvSpPr/>
          <p:nvPr/>
        </p:nvSpPr>
        <p:spPr>
          <a:xfrm>
            <a:off x="5137265" y="2876204"/>
            <a:ext cx="1271848" cy="4156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88994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Background and Related Work</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a:t>E</a:t>
                </a:r>
                <a:r>
                  <a:rPr lang="en-US" altLang="zh-TW" dirty="0" smtClean="0"/>
                  <a:t>xploration </a:t>
                </a:r>
                <a:r>
                  <a:rPr lang="en-US" altLang="zh-TW" dirty="0"/>
                  <a:t>and </a:t>
                </a:r>
                <a:r>
                  <a:rPr lang="en-US" altLang="zh-TW" dirty="0" smtClean="0"/>
                  <a:t>Exploitation</a:t>
                </a:r>
              </a:p>
              <a:p>
                <a:pPr lvl="1"/>
                <a:r>
                  <a:rPr lang="en-US" altLang="zh-TW" dirty="0" smtClean="0"/>
                  <a:t>The </a:t>
                </a:r>
                <a:r>
                  <a:rPr lang="en-US" altLang="zh-TW" dirty="0"/>
                  <a:t>parameter </a:t>
                </a:r>
                <a14:m>
                  <m:oMath xmlns:m="http://schemas.openxmlformats.org/officeDocument/2006/math">
                    <m:r>
                      <m:rPr>
                        <m:sty m:val="p"/>
                      </m:rPr>
                      <a:rPr lang="en-US" altLang="zh-TW">
                        <a:latin typeface="Cambria Math" panose="02040503050406030204" pitchFamily="18" charset="0"/>
                      </a:rPr>
                      <m:t>ε</m:t>
                    </m:r>
                  </m:oMath>
                </a14:m>
                <a:r>
                  <a:rPr lang="en-US" altLang="zh-TW" dirty="0"/>
                  <a:t> is set for exploration or exploitation which between [0, 1]. Before agent chose action</a:t>
                </a:r>
                <a14:m>
                  <m:oMath xmlns:m="http://schemas.openxmlformats.org/officeDocument/2006/math">
                    <m:r>
                      <a:rPr lang="en-US" altLang="zh-TW">
                        <a:latin typeface="Cambria Math" panose="02040503050406030204" pitchFamily="18" charset="0"/>
                      </a:rPr>
                      <m:t> </m:t>
                    </m:r>
                    <m:r>
                      <m:rPr>
                        <m:sty m:val="p"/>
                      </m:rPr>
                      <a:rPr lang="en-US" altLang="zh-TW">
                        <a:latin typeface="Cambria Math" panose="02040503050406030204" pitchFamily="18" charset="0"/>
                      </a:rPr>
                      <m:t>a</m:t>
                    </m:r>
                  </m:oMath>
                </a14:m>
                <a:r>
                  <a:rPr lang="en-US" altLang="zh-TW" dirty="0"/>
                  <a:t>, it rolls a random number between [0, 1]. If the number is smaller than parameter</a:t>
                </a:r>
                <a14:m>
                  <m:oMath xmlns:m="http://schemas.openxmlformats.org/officeDocument/2006/math">
                    <m:r>
                      <a:rPr lang="en-US" altLang="zh-TW">
                        <a:latin typeface="Cambria Math" panose="02040503050406030204" pitchFamily="18" charset="0"/>
                      </a:rPr>
                      <m:t> </m:t>
                    </m:r>
                    <m:r>
                      <m:rPr>
                        <m:sty m:val="p"/>
                      </m:rPr>
                      <a:rPr lang="en-US" altLang="zh-TW">
                        <a:latin typeface="Cambria Math" panose="02040503050406030204" pitchFamily="18" charset="0"/>
                      </a:rPr>
                      <m:t>ε</m:t>
                    </m:r>
                  </m:oMath>
                </a14:m>
                <a:r>
                  <a:rPr lang="en-US" altLang="zh-TW" dirty="0"/>
                  <a:t>, agent chose action </a:t>
                </a:r>
                <a14:m>
                  <m:oMath xmlns:m="http://schemas.openxmlformats.org/officeDocument/2006/math">
                    <m:r>
                      <m:rPr>
                        <m:sty m:val="p"/>
                      </m:rPr>
                      <a:rPr lang="en-US" altLang="zh-TW">
                        <a:latin typeface="Cambria Math" panose="02040503050406030204" pitchFamily="18" charset="0"/>
                      </a:rPr>
                      <m:t>a</m:t>
                    </m:r>
                  </m:oMath>
                </a14:m>
                <a:r>
                  <a:rPr lang="en-US" altLang="zh-TW" dirty="0"/>
                  <a:t> with random, it is called exploration.</a:t>
                </a:r>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580" t="-1541"/>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79982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950387"/>
            <a:ext cx="10515600" cy="1325563"/>
          </a:xfrm>
        </p:spPr>
        <p:txBody>
          <a:bodyPr/>
          <a:lstStyle/>
          <a:p>
            <a:pPr algn="ctr"/>
            <a:r>
              <a:rPr lang="en-US" altLang="zh-TW" b="1" dirty="0"/>
              <a:t>System Model</a:t>
            </a:r>
            <a:endParaRPr lang="zh-TW" altLang="zh-TW"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629132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System Model</a:t>
            </a:r>
            <a:endParaRPr lang="zh-TW" altLang="en-US" dirty="0"/>
          </a:p>
        </p:txBody>
      </p:sp>
      <p:sp>
        <p:nvSpPr>
          <p:cNvPr id="3" name="內容版面配置區 2"/>
          <p:cNvSpPr>
            <a:spLocks noGrp="1"/>
          </p:cNvSpPr>
          <p:nvPr>
            <p:ph idx="1"/>
          </p:nvPr>
        </p:nvSpPr>
        <p:spPr/>
        <p:txBody>
          <a:bodyPr/>
          <a:lstStyle/>
          <a:p>
            <a:r>
              <a:rPr lang="en-US" altLang="zh-TW" dirty="0"/>
              <a:t>The system scenario considers a public space (e.g., factory, office, or class room) that contains M devices which need to use network service. </a:t>
            </a:r>
            <a:endParaRPr lang="en-US" altLang="zh-TW" dirty="0" smtClean="0"/>
          </a:p>
          <a:p>
            <a:endParaRPr lang="en-US" altLang="zh-TW" dirty="0"/>
          </a:p>
          <a:p>
            <a:r>
              <a:rPr lang="en-US" altLang="zh-TW" dirty="0" smtClean="0"/>
              <a:t>We </a:t>
            </a:r>
            <a:r>
              <a:rPr lang="en-US" altLang="zh-TW" dirty="0"/>
              <a:t>assume that one access point (AP) can service all devices in this area, and the pass loss, SINR is very small that can be ignored, which means the channel bit rate is the same for every device.</a:t>
            </a:r>
            <a:endParaRPr lang="zh-TW" altLang="zh-TW" dirty="0"/>
          </a:p>
          <a:p>
            <a:endParaRPr lang="en-US" altLang="zh-TW" dirty="0" smtClean="0"/>
          </a:p>
          <a:p>
            <a:r>
              <a:rPr lang="en-US" altLang="zh-TW" dirty="0" smtClean="0"/>
              <a:t>In this paper</a:t>
            </a:r>
            <a:r>
              <a:rPr lang="en-US" altLang="zh-TW" dirty="0"/>
              <a:t>, random access procedure is implemented by CSMA/CA, and there is no hidden node problem in this system so that RTS/CTS mechanism is not used. </a:t>
            </a: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96435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System Model</a:t>
            </a: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
        <p:nvSpPr>
          <p:cNvPr id="7" name="AutoShape 6" descr="Wireless router free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pic>
        <p:nvPicPr>
          <p:cNvPr id="9" name="圖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9209" y="3665910"/>
            <a:ext cx="423951" cy="423951"/>
          </a:xfrm>
          <a:prstGeom prst="rect">
            <a:avLst/>
          </a:prstGeom>
        </p:spPr>
      </p:pic>
      <p:sp>
        <p:nvSpPr>
          <p:cNvPr id="10" name="橢圓 9"/>
          <p:cNvSpPr/>
          <p:nvPr/>
        </p:nvSpPr>
        <p:spPr>
          <a:xfrm>
            <a:off x="1964574" y="1783245"/>
            <a:ext cx="8262851" cy="448055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圖片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46915" y="2377440"/>
            <a:ext cx="365759" cy="365759"/>
          </a:xfrm>
          <a:prstGeom prst="rect">
            <a:avLst/>
          </a:prstGeom>
        </p:spPr>
      </p:pic>
      <p:pic>
        <p:nvPicPr>
          <p:cNvPr id="12" name="圖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4359" y="4379866"/>
            <a:ext cx="365759" cy="365759"/>
          </a:xfrm>
          <a:prstGeom prst="rect">
            <a:avLst/>
          </a:prstGeom>
        </p:spPr>
      </p:pic>
      <p:pic>
        <p:nvPicPr>
          <p:cNvPr id="13" name="圖片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94962" y="4998721"/>
            <a:ext cx="365759" cy="365759"/>
          </a:xfrm>
          <a:prstGeom prst="rect">
            <a:avLst/>
          </a:prstGeom>
        </p:spPr>
      </p:pic>
      <p:pic>
        <p:nvPicPr>
          <p:cNvPr id="14" name="圖片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50378" y="2768138"/>
            <a:ext cx="365759" cy="365759"/>
          </a:xfrm>
          <a:prstGeom prst="rect">
            <a:avLst/>
          </a:prstGeom>
        </p:spPr>
      </p:pic>
      <p:pic>
        <p:nvPicPr>
          <p:cNvPr id="15" name="圖片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4032" y="5364480"/>
            <a:ext cx="365759" cy="365759"/>
          </a:xfrm>
          <a:prstGeom prst="rect">
            <a:avLst/>
          </a:prstGeom>
        </p:spPr>
      </p:pic>
      <p:pic>
        <p:nvPicPr>
          <p:cNvPr id="16" name="圖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22841" y="4768737"/>
            <a:ext cx="505417" cy="505417"/>
          </a:xfrm>
          <a:prstGeom prst="rect">
            <a:avLst/>
          </a:prstGeom>
        </p:spPr>
      </p:pic>
      <p:pic>
        <p:nvPicPr>
          <p:cNvPr id="17" name="圖片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69072" y="2262721"/>
            <a:ext cx="505417" cy="505417"/>
          </a:xfrm>
          <a:prstGeom prst="rect">
            <a:avLst/>
          </a:prstGeom>
        </p:spPr>
      </p:pic>
      <p:pic>
        <p:nvPicPr>
          <p:cNvPr id="18" name="圖片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7782" y="3437640"/>
            <a:ext cx="594196" cy="594196"/>
          </a:xfrm>
          <a:prstGeom prst="rect">
            <a:avLst/>
          </a:prstGeom>
        </p:spPr>
      </p:pic>
      <p:pic>
        <p:nvPicPr>
          <p:cNvPr id="19" name="圖片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41802" y="3322319"/>
            <a:ext cx="594196" cy="594196"/>
          </a:xfrm>
          <a:prstGeom prst="rect">
            <a:avLst/>
          </a:prstGeom>
        </p:spPr>
      </p:pic>
      <p:cxnSp>
        <p:nvCxnSpPr>
          <p:cNvPr id="21" name="直線接點 20"/>
          <p:cNvCxnSpPr/>
          <p:nvPr/>
        </p:nvCxnSpPr>
        <p:spPr>
          <a:xfrm>
            <a:off x="4412674" y="2768138"/>
            <a:ext cx="1289857" cy="1109747"/>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3" name="直線接點 22"/>
          <p:cNvCxnSpPr/>
          <p:nvPr/>
        </p:nvCxnSpPr>
        <p:spPr>
          <a:xfrm>
            <a:off x="5664182" y="3208713"/>
            <a:ext cx="151954" cy="52602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 name="直線接點 24"/>
          <p:cNvCxnSpPr/>
          <p:nvPr/>
        </p:nvCxnSpPr>
        <p:spPr>
          <a:xfrm flipV="1">
            <a:off x="6339838" y="2768138"/>
            <a:ext cx="1283848" cy="84604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7" name="直線接點 26"/>
          <p:cNvCxnSpPr/>
          <p:nvPr/>
        </p:nvCxnSpPr>
        <p:spPr>
          <a:xfrm flipV="1">
            <a:off x="6378519" y="3734738"/>
            <a:ext cx="1049678" cy="297098"/>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9" name="直線接點 28"/>
          <p:cNvCxnSpPr>
            <a:endCxn id="13" idx="1"/>
          </p:cNvCxnSpPr>
          <p:nvPr/>
        </p:nvCxnSpPr>
        <p:spPr>
          <a:xfrm>
            <a:off x="6233160" y="4164676"/>
            <a:ext cx="1961802" cy="101692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1" name="直線接點 30"/>
          <p:cNvCxnSpPr/>
          <p:nvPr/>
        </p:nvCxnSpPr>
        <p:spPr>
          <a:xfrm>
            <a:off x="6021184" y="4233392"/>
            <a:ext cx="211976" cy="512233"/>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3" name="直線接點 32"/>
          <p:cNvCxnSpPr/>
          <p:nvPr/>
        </p:nvCxnSpPr>
        <p:spPr>
          <a:xfrm flipH="1">
            <a:off x="4813069" y="4164676"/>
            <a:ext cx="927090" cy="109174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5" name="直線接點 34"/>
          <p:cNvCxnSpPr/>
          <p:nvPr/>
        </p:nvCxnSpPr>
        <p:spPr>
          <a:xfrm>
            <a:off x="4412674" y="3734738"/>
            <a:ext cx="1242751" cy="23570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7" name="直線接點 36"/>
          <p:cNvCxnSpPr>
            <a:stCxn id="12" idx="3"/>
          </p:cNvCxnSpPr>
          <p:nvPr/>
        </p:nvCxnSpPr>
        <p:spPr>
          <a:xfrm flipV="1">
            <a:off x="3230118" y="4089861"/>
            <a:ext cx="2454346" cy="47288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836824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System Model</a:t>
            </a:r>
            <a:endParaRPr lang="zh-TW" altLang="en-US" dirty="0"/>
          </a:p>
        </p:txBody>
      </p:sp>
      <p:sp>
        <p:nvSpPr>
          <p:cNvPr id="3" name="內容版面配置區 2"/>
          <p:cNvSpPr>
            <a:spLocks noGrp="1"/>
          </p:cNvSpPr>
          <p:nvPr>
            <p:ph idx="1"/>
          </p:nvPr>
        </p:nvSpPr>
        <p:spPr>
          <a:xfrm>
            <a:off x="853440" y="1847856"/>
            <a:ext cx="10515600" cy="4351338"/>
          </a:xfrm>
        </p:spPr>
        <p:txBody>
          <a:bodyPr/>
          <a:lstStyle/>
          <a:p>
            <a:r>
              <a:rPr lang="en-US" altLang="zh-TW" dirty="0"/>
              <a:t>In the model, we set one state, and the action is selection of contention window size. Hence, we can update the Q function </a:t>
            </a:r>
            <a:r>
              <a:rPr lang="en-US" altLang="zh-TW" dirty="0" smtClean="0"/>
              <a:t>as</a:t>
            </a:r>
          </a:p>
          <a:p>
            <a:endParaRPr lang="en-US" altLang="zh-TW" dirty="0"/>
          </a:p>
          <a:p>
            <a:endParaRPr lang="en-US" altLang="zh-TW" dirty="0" smtClean="0"/>
          </a:p>
          <a:p>
            <a:endParaRPr lang="en-US" altLang="zh-TW" dirty="0"/>
          </a:p>
          <a:p>
            <a:r>
              <a:rPr lang="en-US" altLang="zh-TW" dirty="0"/>
              <a:t>Station will observe and record throughput for a period of time, and compare with previous throughput. If current throughput is better than previous throughput, set the reward to 1, otherwise it is -1.</a:t>
            </a:r>
            <a:endParaRPr lang="zh-TW" altLang="zh-TW" dirty="0"/>
          </a:p>
          <a:p>
            <a:endParaRPr lang="en-US" altLang="zh-TW" dirty="0" smtClean="0"/>
          </a:p>
          <a:p>
            <a:endParaRPr lang="zh-TW" altLang="zh-TW" dirty="0"/>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5" name="圖片 4"/>
          <p:cNvPicPr>
            <a:picLocks noChangeAspect="1"/>
          </p:cNvPicPr>
          <p:nvPr/>
        </p:nvPicPr>
        <p:blipFill>
          <a:blip r:embed="rId2"/>
          <a:stretch>
            <a:fillRect/>
          </a:stretch>
        </p:blipFill>
        <p:spPr>
          <a:xfrm>
            <a:off x="3023407" y="2627775"/>
            <a:ext cx="5829300" cy="638175"/>
          </a:xfrm>
          <a:prstGeom prst="rect">
            <a:avLst/>
          </a:prstGeom>
        </p:spPr>
      </p:pic>
    </p:spTree>
    <p:extLst>
      <p:ext uri="{BB962C8B-B14F-4D97-AF65-F5344CB8AC3E}">
        <p14:creationId xmlns:p14="http://schemas.microsoft.com/office/powerpoint/2010/main" val="24406596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System Model</a:t>
            </a:r>
            <a:endParaRPr lang="zh-TW" altLang="en-US" dirty="0"/>
          </a:p>
        </p:txBody>
      </p:sp>
      <p:sp>
        <p:nvSpPr>
          <p:cNvPr id="3" name="內容版面配置區 2"/>
          <p:cNvSpPr>
            <a:spLocks noGrp="1"/>
          </p:cNvSpPr>
          <p:nvPr>
            <p:ph idx="1"/>
          </p:nvPr>
        </p:nvSpPr>
        <p:spPr>
          <a:xfrm>
            <a:off x="853440" y="1847856"/>
            <a:ext cx="10515600" cy="4351338"/>
          </a:xfrm>
        </p:spPr>
        <p:txBody>
          <a:bodyPr/>
          <a:lstStyle/>
          <a:p>
            <a:endParaRPr lang="en-US" altLang="zh-TW" dirty="0"/>
          </a:p>
          <a:p>
            <a:endParaRPr lang="en-US" altLang="zh-TW" dirty="0" smtClean="0"/>
          </a:p>
          <a:p>
            <a:endParaRPr lang="en-US" altLang="zh-TW" dirty="0" smtClean="0"/>
          </a:p>
          <a:p>
            <a:endParaRPr lang="zh-TW" altLang="zh-TW" dirty="0"/>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6" name="圖片 5"/>
          <p:cNvPicPr/>
          <p:nvPr/>
        </p:nvPicPr>
        <p:blipFill>
          <a:blip r:embed="rId2"/>
          <a:stretch>
            <a:fillRect/>
          </a:stretch>
        </p:blipFill>
        <p:spPr>
          <a:xfrm>
            <a:off x="1247659" y="1621958"/>
            <a:ext cx="7863090" cy="4734400"/>
          </a:xfrm>
          <a:prstGeom prst="rect">
            <a:avLst/>
          </a:prstGeom>
        </p:spPr>
      </p:pic>
    </p:spTree>
    <p:extLst>
      <p:ext uri="{BB962C8B-B14F-4D97-AF65-F5344CB8AC3E}">
        <p14:creationId xmlns:p14="http://schemas.microsoft.com/office/powerpoint/2010/main" val="36219980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950387"/>
            <a:ext cx="10515600" cy="1325563"/>
          </a:xfrm>
        </p:spPr>
        <p:txBody>
          <a:bodyPr/>
          <a:lstStyle/>
          <a:p>
            <a:pPr algn="ctr"/>
            <a:r>
              <a:rPr lang="en-US" altLang="zh-TW" b="1" dirty="0"/>
              <a:t>Simulation Result</a:t>
            </a:r>
            <a:endParaRPr lang="zh-TW" altLang="zh-TW"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918187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Simulation Result</a:t>
            </a: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6" name="圖片 5"/>
          <p:cNvPicPr/>
          <p:nvPr/>
        </p:nvPicPr>
        <p:blipFill>
          <a:blip r:embed="rId2"/>
          <a:stretch>
            <a:fillRect/>
          </a:stretch>
        </p:blipFill>
        <p:spPr>
          <a:xfrm>
            <a:off x="2531253" y="2473757"/>
            <a:ext cx="5972667" cy="3311901"/>
          </a:xfrm>
          <a:prstGeom prst="rect">
            <a:avLst/>
          </a:prstGeom>
        </p:spPr>
      </p:pic>
      <p:pic>
        <p:nvPicPr>
          <p:cNvPr id="7" name="圖片 6"/>
          <p:cNvPicPr>
            <a:picLocks noChangeAspect="1"/>
          </p:cNvPicPr>
          <p:nvPr/>
        </p:nvPicPr>
        <p:blipFill>
          <a:blip r:embed="rId3"/>
          <a:stretch>
            <a:fillRect/>
          </a:stretch>
        </p:blipFill>
        <p:spPr>
          <a:xfrm>
            <a:off x="2045797" y="1690692"/>
            <a:ext cx="7867650" cy="4438650"/>
          </a:xfrm>
          <a:prstGeom prst="rect">
            <a:avLst/>
          </a:prstGeom>
        </p:spPr>
      </p:pic>
    </p:spTree>
    <p:extLst>
      <p:ext uri="{BB962C8B-B14F-4D97-AF65-F5344CB8AC3E}">
        <p14:creationId xmlns:p14="http://schemas.microsoft.com/office/powerpoint/2010/main" val="1719741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lstStyle/>
          <a:p>
            <a:r>
              <a:rPr lang="en-US" altLang="zh-TW" dirty="0"/>
              <a:t>Introduction</a:t>
            </a:r>
          </a:p>
          <a:p>
            <a:r>
              <a:rPr lang="en-US" altLang="zh-TW" dirty="0"/>
              <a:t>Background and Related Work</a:t>
            </a:r>
          </a:p>
          <a:p>
            <a:r>
              <a:rPr lang="en-US" altLang="zh-TW" dirty="0"/>
              <a:t>System Model</a:t>
            </a:r>
          </a:p>
          <a:p>
            <a:r>
              <a:rPr lang="en-US" altLang="zh-TW" dirty="0"/>
              <a:t>Simulation Result</a:t>
            </a:r>
          </a:p>
          <a:p>
            <a:r>
              <a:rPr lang="en-US" altLang="zh-TW" dirty="0"/>
              <a:t>Conclusion</a:t>
            </a:r>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83326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Simulation Result</a:t>
            </a: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5" name="內容版面配置區 4"/>
          <p:cNvPicPr>
            <a:picLocks noGrp="1"/>
          </p:cNvPicPr>
          <p:nvPr>
            <p:ph idx="1"/>
          </p:nvPr>
        </p:nvPicPr>
        <p:blipFill>
          <a:blip r:embed="rId2"/>
          <a:stretch>
            <a:fillRect/>
          </a:stretch>
        </p:blipFill>
        <p:spPr>
          <a:xfrm>
            <a:off x="1970865" y="1574843"/>
            <a:ext cx="8262102" cy="2076450"/>
          </a:xfrm>
          <a:prstGeom prst="rect">
            <a:avLst/>
          </a:prstGeom>
        </p:spPr>
      </p:pic>
      <p:pic>
        <p:nvPicPr>
          <p:cNvPr id="6" name="圖片 5"/>
          <p:cNvPicPr/>
          <p:nvPr/>
        </p:nvPicPr>
        <p:blipFill>
          <a:blip r:embed="rId3"/>
          <a:stretch>
            <a:fillRect/>
          </a:stretch>
        </p:blipFill>
        <p:spPr>
          <a:xfrm>
            <a:off x="1970866" y="3651293"/>
            <a:ext cx="8436669" cy="2354444"/>
          </a:xfrm>
          <a:prstGeom prst="rect">
            <a:avLst/>
          </a:prstGeom>
        </p:spPr>
      </p:pic>
    </p:spTree>
    <p:extLst>
      <p:ext uri="{BB962C8B-B14F-4D97-AF65-F5344CB8AC3E}">
        <p14:creationId xmlns:p14="http://schemas.microsoft.com/office/powerpoint/2010/main" val="764990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Simulation Result</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smtClean="0"/>
                  <a:t>If collision, </a:t>
                </a:r>
              </a:p>
              <a:p>
                <a:pPr marL="0" indent="0">
                  <a:buNone/>
                </a:pPr>
                <a14:m>
                  <m:oMathPara xmlns:m="http://schemas.openxmlformats.org/officeDocument/2006/math">
                    <m:oMathParaPr>
                      <m:jc m:val="centerGroup"/>
                    </m:oMathParaPr>
                    <m:oMath xmlns:m="http://schemas.openxmlformats.org/officeDocument/2006/math">
                      <m:r>
                        <a:rPr lang="en-US" altLang="zh-TW" i="1">
                          <a:latin typeface="Cambria Math" panose="02040503050406030204" pitchFamily="18" charset="0"/>
                        </a:rPr>
                        <m:t>𝑊𝑎𝑠𝑡𝑒</m:t>
                      </m:r>
                      <m:r>
                        <a:rPr lang="en-US" altLang="zh-TW" i="1">
                          <a:latin typeface="Cambria Math" panose="02040503050406030204" pitchFamily="18" charset="0"/>
                        </a:rPr>
                        <m:t> </m:t>
                      </m:r>
                      <m:r>
                        <a:rPr lang="en-US" altLang="zh-TW" i="1">
                          <a:latin typeface="Cambria Math" panose="02040503050406030204" pitchFamily="18" charset="0"/>
                        </a:rPr>
                        <m:t>𝑡𝑖𝑚𝑒</m:t>
                      </m:r>
                      <m:r>
                        <a:rPr lang="en-US" altLang="zh-TW" i="1">
                          <a:latin typeface="Cambria Math" panose="02040503050406030204" pitchFamily="18" charset="0"/>
                        </a:rPr>
                        <m:t>=</m:t>
                      </m:r>
                      <m:r>
                        <a:rPr lang="en-US" altLang="zh-TW" i="1">
                          <a:latin typeface="Cambria Math" panose="02040503050406030204" pitchFamily="18" charset="0"/>
                        </a:rPr>
                        <m:t>𝑠𝑙𝑜𝑡</m:t>
                      </m:r>
                      <m:r>
                        <a:rPr lang="en-US" altLang="zh-TW" i="1">
                          <a:latin typeface="Cambria Math" panose="02040503050406030204" pitchFamily="18" charset="0"/>
                        </a:rPr>
                        <m:t> </m:t>
                      </m:r>
                      <m:r>
                        <a:rPr lang="en-US" altLang="zh-TW" i="1">
                          <a:latin typeface="Cambria Math" panose="02040503050406030204" pitchFamily="18" charset="0"/>
                        </a:rPr>
                        <m:t>𝑡𝑖𝑚𝑒</m:t>
                      </m:r>
                      <m:r>
                        <a:rPr lang="en-US" altLang="zh-TW" i="1">
                          <a:latin typeface="Cambria Math" panose="02040503050406030204" pitchFamily="18" charset="0"/>
                        </a:rPr>
                        <m:t>∗</m:t>
                      </m:r>
                      <m:r>
                        <a:rPr lang="en-US" altLang="zh-TW" i="1">
                          <a:latin typeface="Cambria Math" panose="02040503050406030204" pitchFamily="18" charset="0"/>
                        </a:rPr>
                        <m:t>𝑏𝑎𝑐𝑘𝑜𝑓𝑓</m:t>
                      </m:r>
                      <m:r>
                        <a:rPr lang="en-US" altLang="zh-TW" i="1">
                          <a:latin typeface="Cambria Math" panose="02040503050406030204" pitchFamily="18" charset="0"/>
                        </a:rPr>
                        <m:t>+</m:t>
                      </m:r>
                      <m:r>
                        <a:rPr lang="en-US" altLang="zh-TW" i="1">
                          <a:latin typeface="Cambria Math" panose="02040503050406030204" pitchFamily="18" charset="0"/>
                        </a:rPr>
                        <m:t>𝑑𝑎𝑡𝑎</m:t>
                      </m:r>
                      <m:r>
                        <a:rPr lang="en-US" altLang="zh-TW" i="1">
                          <a:latin typeface="Cambria Math" panose="02040503050406030204" pitchFamily="18" charset="0"/>
                        </a:rPr>
                        <m:t>+</m:t>
                      </m:r>
                      <m:r>
                        <a:rPr lang="en-US" altLang="zh-TW" i="1">
                          <a:latin typeface="Cambria Math" panose="02040503050406030204" pitchFamily="18" charset="0"/>
                        </a:rPr>
                        <m:t>𝐷𝐼𝐹𝑆</m:t>
                      </m:r>
                    </m:oMath>
                  </m:oMathPara>
                </a14:m>
                <a:endParaRPr lang="en-US" altLang="zh-TW" i="1" dirty="0">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en-US" altLang="zh-TW" i="1">
                          <a:latin typeface="Cambria Math" panose="02040503050406030204" pitchFamily="18" charset="0"/>
                        </a:rPr>
                        <m:t>                            =50∗</m:t>
                      </m:r>
                      <m:r>
                        <a:rPr lang="en-US" altLang="zh-TW" i="1">
                          <a:latin typeface="Cambria Math" panose="02040503050406030204" pitchFamily="18" charset="0"/>
                        </a:rPr>
                        <m:t>𝑏𝑎𝑐𝑘𝑜𝑓𝑓</m:t>
                      </m:r>
                      <m:r>
                        <a:rPr lang="en-US" altLang="zh-TW" i="1">
                          <a:latin typeface="Cambria Math" panose="02040503050406030204" pitchFamily="18" charset="0"/>
                        </a:rPr>
                        <m:t>+8712</m:t>
                      </m:r>
                      <m:r>
                        <m:rPr>
                          <m:nor/>
                        </m:rPr>
                        <a:rPr lang="en-US" altLang="zh-TW">
                          <a:latin typeface="Cambria Math" panose="02040503050406030204" pitchFamily="18" charset="0"/>
                        </a:rPr>
                        <m:t> </m:t>
                      </m:r>
                      <m:r>
                        <m:rPr>
                          <m:nor/>
                        </m:rPr>
                        <a:rPr lang="en-US" altLang="zh-TW"/>
                        <m:t>µ</m:t>
                      </m:r>
                      <m:r>
                        <m:rPr>
                          <m:nor/>
                        </m:rPr>
                        <a:rPr lang="en-US" altLang="zh-TW"/>
                        <m:t>s</m:t>
                      </m:r>
                    </m:oMath>
                  </m:oMathPara>
                </a14:m>
                <a:endParaRPr lang="en-US" altLang="zh-TW" dirty="0"/>
              </a:p>
              <a:p>
                <a:endParaRPr lang="en-US" altLang="zh-TW" dirty="0"/>
              </a:p>
              <a:p>
                <a:r>
                  <a:rPr lang="en-US" altLang="zh-TW" dirty="0"/>
                  <a:t>If successfully transmitted,</a:t>
                </a:r>
              </a:p>
              <a:p>
                <a:pPr marL="0" indent="0">
                  <a:buNone/>
                </a:pPr>
                <a14:m>
                  <m:oMathPara xmlns:m="http://schemas.openxmlformats.org/officeDocument/2006/math">
                    <m:oMathParaPr>
                      <m:jc m:val="centerGroup"/>
                    </m:oMathParaPr>
                    <m:oMath xmlns:m="http://schemas.openxmlformats.org/officeDocument/2006/math">
                      <m:r>
                        <a:rPr lang="en-US" altLang="zh-TW" sz="1800" i="1">
                          <a:latin typeface="Cambria Math" panose="02040503050406030204" pitchFamily="18" charset="0"/>
                        </a:rPr>
                        <m:t>𝑊𝑎𝑠𝑡𝑒</m:t>
                      </m:r>
                      <m:r>
                        <a:rPr lang="en-US" altLang="zh-TW" sz="1800" i="1">
                          <a:latin typeface="Cambria Math" panose="02040503050406030204" pitchFamily="18" charset="0"/>
                        </a:rPr>
                        <m:t> </m:t>
                      </m:r>
                      <m:r>
                        <a:rPr lang="en-US" altLang="zh-TW" sz="1800" i="1">
                          <a:latin typeface="Cambria Math" panose="02040503050406030204" pitchFamily="18" charset="0"/>
                        </a:rPr>
                        <m:t>𝑡𝑖𝑚𝑒</m:t>
                      </m:r>
                      <m:r>
                        <a:rPr lang="en-US" altLang="zh-TW" sz="1800" i="1">
                          <a:latin typeface="Cambria Math" panose="02040503050406030204" pitchFamily="18" charset="0"/>
                        </a:rPr>
                        <m:t>=</m:t>
                      </m:r>
                      <m:r>
                        <a:rPr lang="en-US" altLang="zh-TW" sz="1800" i="1">
                          <a:latin typeface="Cambria Math" panose="02040503050406030204" pitchFamily="18" charset="0"/>
                        </a:rPr>
                        <m:t>𝑠𝑙𝑜𝑡</m:t>
                      </m:r>
                      <m:r>
                        <a:rPr lang="en-US" altLang="zh-TW" sz="1800" i="1">
                          <a:latin typeface="Cambria Math" panose="02040503050406030204" pitchFamily="18" charset="0"/>
                        </a:rPr>
                        <m:t> </m:t>
                      </m:r>
                      <m:r>
                        <a:rPr lang="en-US" altLang="zh-TW" sz="1800" i="1">
                          <a:latin typeface="Cambria Math" panose="02040503050406030204" pitchFamily="18" charset="0"/>
                        </a:rPr>
                        <m:t>𝑡𝑖𝑚𝑒</m:t>
                      </m:r>
                      <m:r>
                        <a:rPr lang="en-US" altLang="zh-TW" sz="1800" i="1">
                          <a:latin typeface="Cambria Math" panose="02040503050406030204" pitchFamily="18" charset="0"/>
                        </a:rPr>
                        <m:t>∗</m:t>
                      </m:r>
                      <m:r>
                        <a:rPr lang="en-US" altLang="zh-TW" sz="1800" i="1">
                          <a:latin typeface="Cambria Math" panose="02040503050406030204" pitchFamily="18" charset="0"/>
                        </a:rPr>
                        <m:t>𝐵𝑎𝑐𝑘𝑜𝑓𝑓</m:t>
                      </m:r>
                      <m:r>
                        <a:rPr lang="en-US" altLang="zh-TW" sz="1800" i="1">
                          <a:latin typeface="Cambria Math" panose="02040503050406030204" pitchFamily="18" charset="0"/>
                        </a:rPr>
                        <m:t> </m:t>
                      </m:r>
                      <m:r>
                        <a:rPr lang="en-US" altLang="zh-TW" sz="1800" i="1">
                          <a:latin typeface="Cambria Math" panose="02040503050406030204" pitchFamily="18" charset="0"/>
                        </a:rPr>
                        <m:t>𝑛𝑢𝑚𝑏𝑒𝑟</m:t>
                      </m:r>
                      <m:r>
                        <a:rPr lang="en-US" altLang="zh-TW" sz="1800" i="1">
                          <a:latin typeface="Cambria Math" panose="02040503050406030204" pitchFamily="18" charset="0"/>
                        </a:rPr>
                        <m:t>+</m:t>
                      </m:r>
                      <m:r>
                        <a:rPr lang="en-US" altLang="zh-TW" sz="1800" i="1">
                          <a:latin typeface="Cambria Math" panose="02040503050406030204" pitchFamily="18" charset="0"/>
                        </a:rPr>
                        <m:t>𝑑𝑎𝑡𝑎</m:t>
                      </m:r>
                      <m:r>
                        <a:rPr lang="en-US" altLang="zh-TW" sz="1800" i="1">
                          <a:latin typeface="Cambria Math" panose="02040503050406030204" pitchFamily="18" charset="0"/>
                        </a:rPr>
                        <m:t>+</m:t>
                      </m:r>
                      <m:r>
                        <a:rPr lang="en-US" altLang="zh-TW" sz="1800" i="1">
                          <a:latin typeface="Cambria Math" panose="02040503050406030204" pitchFamily="18" charset="0"/>
                        </a:rPr>
                        <m:t>𝑆𝐼𝐹𝑆</m:t>
                      </m:r>
                      <m:r>
                        <a:rPr lang="en-US" altLang="zh-TW" sz="1800" i="1">
                          <a:latin typeface="Cambria Math" panose="02040503050406030204" pitchFamily="18" charset="0"/>
                        </a:rPr>
                        <m:t>+</m:t>
                      </m:r>
                      <m:r>
                        <a:rPr lang="en-US" altLang="zh-TW" sz="1800" i="1">
                          <a:latin typeface="Cambria Math" panose="02040503050406030204" pitchFamily="18" charset="0"/>
                        </a:rPr>
                        <m:t>𝐴𝐶𝐾</m:t>
                      </m:r>
                      <m:r>
                        <a:rPr lang="en-US" altLang="zh-TW" sz="1800" i="1">
                          <a:latin typeface="Cambria Math" panose="02040503050406030204" pitchFamily="18" charset="0"/>
                        </a:rPr>
                        <m:t>+</m:t>
                      </m:r>
                      <m:r>
                        <a:rPr lang="en-US" altLang="zh-TW" sz="1800" i="1">
                          <a:latin typeface="Cambria Math" panose="02040503050406030204" pitchFamily="18" charset="0"/>
                        </a:rPr>
                        <m:t>𝐷𝐼𝐹𝑆</m:t>
                      </m:r>
                    </m:oMath>
                  </m:oMathPara>
                </a14:m>
                <a:endParaRPr lang="en-US" altLang="zh-TW" sz="1800" i="1" dirty="0">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en-US" altLang="zh-TW" sz="1800" i="1">
                          <a:latin typeface="Cambria Math" panose="02040503050406030204" pitchFamily="18" charset="0"/>
                        </a:rPr>
                        <m:t>                            =50∗</m:t>
                      </m:r>
                      <m:r>
                        <a:rPr lang="en-US" altLang="zh-TW" sz="1800" i="1">
                          <a:latin typeface="Cambria Math" panose="02040503050406030204" pitchFamily="18" charset="0"/>
                        </a:rPr>
                        <m:t>𝑏𝑎𝑐𝑘𝑜𝑓𝑓</m:t>
                      </m:r>
                      <m:r>
                        <a:rPr lang="en-US" altLang="zh-TW" sz="1800" i="1">
                          <a:latin typeface="Cambria Math" panose="02040503050406030204" pitchFamily="18" charset="0"/>
                        </a:rPr>
                        <m:t>+8980 </m:t>
                      </m:r>
                      <m:r>
                        <m:rPr>
                          <m:nor/>
                        </m:rPr>
                        <a:rPr lang="en-US" altLang="zh-TW"/>
                        <m:t>µ</m:t>
                      </m:r>
                      <m:r>
                        <m:rPr>
                          <m:nor/>
                        </m:rPr>
                        <a:rPr lang="en-US" altLang="zh-TW"/>
                        <m:t>s</m:t>
                      </m:r>
                    </m:oMath>
                  </m:oMathPara>
                </a14:m>
                <a:endParaRPr lang="en-US" altLang="zh-TW" dirty="0" smtClean="0"/>
              </a:p>
              <a:p>
                <a:pPr marL="0" indent="0">
                  <a:buNone/>
                </a:pPr>
                <a:endParaRPr lang="en-US" altLang="zh-TW" i="1" dirty="0" smtClean="0">
                  <a:latin typeface="Cambria Math" panose="02040503050406030204" pitchFamily="18" charset="0"/>
                </a:endParaRPr>
              </a:p>
              <a:p>
                <a:pPr marL="0" indent="0">
                  <a:buNone/>
                </a:pPr>
                <a:r>
                  <a:rPr lang="en-US" altLang="zh-TW" i="1" dirty="0">
                    <a:latin typeface="Cambria Math" panose="02040503050406030204" pitchFamily="18" charset="0"/>
                  </a:rPr>
                  <a:t>	</a:t>
                </a:r>
                <a:r>
                  <a:rPr lang="en-US" altLang="zh-TW" i="1" dirty="0" smtClean="0">
                    <a:latin typeface="Cambria Math" panose="02040503050406030204" pitchFamily="18" charset="0"/>
                  </a:rPr>
                  <a:t>	</a:t>
                </a:r>
                <a14:m>
                  <m:oMath xmlns:m="http://schemas.openxmlformats.org/officeDocument/2006/math">
                    <m:r>
                      <a:rPr lang="en-US" altLang="zh-TW" i="1">
                        <a:latin typeface="Cambria Math" panose="02040503050406030204" pitchFamily="18" charset="0"/>
                      </a:rPr>
                      <m:t>𝑆𝑒𝑛𝑑</m:t>
                    </m:r>
                    <m:r>
                      <a:rPr lang="en-US" altLang="zh-TW" i="1">
                        <a:latin typeface="Cambria Math" panose="02040503050406030204" pitchFamily="18" charset="0"/>
                      </a:rPr>
                      <m:t> </m:t>
                    </m:r>
                    <m:r>
                      <a:rPr lang="en-US" altLang="zh-TW" i="1">
                        <a:latin typeface="Cambria Math" panose="02040503050406030204" pitchFamily="18" charset="0"/>
                      </a:rPr>
                      <m:t>𝑏𝑖𝑡𝑠</m:t>
                    </m:r>
                    <m:r>
                      <a:rPr lang="en-US" altLang="zh-TW" i="1">
                        <a:latin typeface="Cambria Math" panose="02040503050406030204" pitchFamily="18" charset="0"/>
                      </a:rPr>
                      <m:t>=</m:t>
                    </m:r>
                    <m:r>
                      <a:rPr lang="en-US" altLang="zh-TW" i="1">
                        <a:latin typeface="Cambria Math" panose="02040503050406030204" pitchFamily="18" charset="0"/>
                      </a:rPr>
                      <m:t>𝑝𝑎𝑐𝑘𝑒𝑦</m:t>
                    </m:r>
                    <m:r>
                      <a:rPr lang="en-US" altLang="zh-TW" i="1">
                        <a:latin typeface="Cambria Math" panose="02040503050406030204" pitchFamily="18" charset="0"/>
                      </a:rPr>
                      <m:t> </m:t>
                    </m:r>
                    <m:r>
                      <a:rPr lang="en-US" altLang="zh-TW" i="1">
                        <a:latin typeface="Cambria Math" panose="02040503050406030204" pitchFamily="18" charset="0"/>
                      </a:rPr>
                      <m:t>𝑝𝑎𝑦𝑙𝑜𝑎𝑑</m:t>
                    </m:r>
                    <m:r>
                      <a:rPr lang="en-US" altLang="zh-TW" i="1">
                        <a:latin typeface="Cambria Math" panose="02040503050406030204" pitchFamily="18" charset="0"/>
                      </a:rPr>
                      <m:t>=8184 </m:t>
                    </m:r>
                    <m:r>
                      <a:rPr lang="en-US" altLang="zh-TW" i="1">
                        <a:latin typeface="Cambria Math" panose="02040503050406030204" pitchFamily="18" charset="0"/>
                      </a:rPr>
                      <m:t>𝑏𝑖𝑡𝑠</m:t>
                    </m:r>
                  </m:oMath>
                </a14:m>
                <a:endParaRPr lang="en-US" altLang="zh-TW" dirty="0"/>
              </a:p>
              <a:p>
                <a:endParaRPr lang="en-US" altLang="zh-TW" dirty="0"/>
              </a:p>
              <a:p>
                <a14:m>
                  <m:oMath xmlns:m="http://schemas.openxmlformats.org/officeDocument/2006/math">
                    <m:r>
                      <a:rPr lang="en-US" altLang="zh-TW" sz="2400" i="1">
                        <a:latin typeface="Cambria Math" panose="02040503050406030204" pitchFamily="18" charset="0"/>
                      </a:rPr>
                      <m:t>𝑇h𝑟𝑜𝑢𝑔h𝑝𝑢𝑡</m:t>
                    </m:r>
                    <m:r>
                      <a:rPr lang="en-US" altLang="zh-TW" sz="2400" i="1">
                        <a:latin typeface="Cambria Math" panose="02040503050406030204" pitchFamily="18" charset="0"/>
                      </a:rPr>
                      <m:t>=</m:t>
                    </m:r>
                    <m:f>
                      <m:fPr>
                        <m:ctrlPr>
                          <a:rPr lang="en-US" altLang="zh-TW" sz="2400" i="1">
                            <a:latin typeface="Cambria Math" panose="02040503050406030204" pitchFamily="18" charset="0"/>
                          </a:rPr>
                        </m:ctrlPr>
                      </m:fPr>
                      <m:num>
                        <m:r>
                          <a:rPr lang="en-US" altLang="zh-TW" sz="2400" i="1">
                            <a:latin typeface="Cambria Math" panose="02040503050406030204" pitchFamily="18" charset="0"/>
                          </a:rPr>
                          <m:t>𝑠𝑢𝑐𝑐𝑒𝑠𝑠</m:t>
                        </m:r>
                        <m:r>
                          <a:rPr lang="en-US" altLang="zh-TW" sz="2400" i="1">
                            <a:latin typeface="Cambria Math" panose="02040503050406030204" pitchFamily="18" charset="0"/>
                          </a:rPr>
                          <m:t> </m:t>
                        </m:r>
                        <m:r>
                          <a:rPr lang="en-US" altLang="zh-TW" sz="2400" i="1">
                            <a:latin typeface="Cambria Math" panose="02040503050406030204" pitchFamily="18" charset="0"/>
                          </a:rPr>
                          <m:t>𝑝𝑎𝑐𝑘𝑒𝑡𝑠</m:t>
                        </m:r>
                        <m:r>
                          <a:rPr lang="en-US" altLang="zh-TW" sz="2400" i="1">
                            <a:latin typeface="Cambria Math" panose="02040503050406030204" pitchFamily="18" charset="0"/>
                          </a:rPr>
                          <m:t>∗</m:t>
                        </m:r>
                        <m:r>
                          <a:rPr lang="en-US" altLang="zh-TW" sz="2400" i="1">
                            <a:latin typeface="Cambria Math" panose="02040503050406030204" pitchFamily="18" charset="0"/>
                          </a:rPr>
                          <m:t>𝑝𝑎𝑐𝑘𝑒𝑡</m:t>
                        </m:r>
                        <m:r>
                          <a:rPr lang="en-US" altLang="zh-TW" sz="2400" i="1">
                            <a:latin typeface="Cambria Math" panose="02040503050406030204" pitchFamily="18" charset="0"/>
                          </a:rPr>
                          <m:t> </m:t>
                        </m:r>
                        <m:r>
                          <a:rPr lang="en-US" altLang="zh-TW" sz="2400" i="1">
                            <a:latin typeface="Cambria Math" panose="02040503050406030204" pitchFamily="18" charset="0"/>
                          </a:rPr>
                          <m:t>𝑝𝑎𝑦𝑙𝑜𝑎𝑑</m:t>
                        </m:r>
                      </m:num>
                      <m:den>
                        <m:r>
                          <a:rPr lang="en-US" altLang="zh-TW" sz="2400" i="1">
                            <a:latin typeface="Cambria Math" panose="02040503050406030204" pitchFamily="18" charset="0"/>
                          </a:rPr>
                          <m:t>𝑡𝑜𝑡𝑎𝑙</m:t>
                        </m:r>
                        <m:r>
                          <a:rPr lang="en-US" altLang="zh-TW" sz="2400" i="1">
                            <a:latin typeface="Cambria Math" panose="02040503050406030204" pitchFamily="18" charset="0"/>
                          </a:rPr>
                          <m:t> </m:t>
                        </m:r>
                        <m:r>
                          <a:rPr lang="en-US" altLang="zh-TW" sz="2400" i="1">
                            <a:latin typeface="Cambria Math" panose="02040503050406030204" pitchFamily="18" charset="0"/>
                          </a:rPr>
                          <m:t>𝑤𝑎𝑠𝑡𝑒</m:t>
                        </m:r>
                        <m:r>
                          <a:rPr lang="en-US" altLang="zh-TW" sz="2400" i="1">
                            <a:latin typeface="Cambria Math" panose="02040503050406030204" pitchFamily="18" charset="0"/>
                          </a:rPr>
                          <m:t> </m:t>
                        </m:r>
                        <m:r>
                          <a:rPr lang="en-US" altLang="zh-TW" sz="2400" i="1">
                            <a:latin typeface="Cambria Math" panose="02040503050406030204" pitchFamily="18" charset="0"/>
                          </a:rPr>
                          <m:t>𝑡𝑖𝑚𝑒</m:t>
                        </m:r>
                      </m:den>
                    </m:f>
                  </m:oMath>
                </a14:m>
                <a:endParaRPr lang="en-US" altLang="zh-TW" sz="2400" dirty="0"/>
              </a:p>
              <a:p>
                <a:endParaRPr lang="en-US" altLang="zh-TW" dirty="0"/>
              </a:p>
              <a:p>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580" t="-1541"/>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210690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Simulation </a:t>
            </a:r>
            <a:r>
              <a:rPr lang="en-US" altLang="zh-TW" b="1" dirty="0"/>
              <a:t>Result</a:t>
            </a:r>
            <a:endParaRPr lang="zh-TW" altLang="en-US" dirty="0"/>
          </a:p>
        </p:txBody>
      </p:sp>
      <p:sp>
        <p:nvSpPr>
          <p:cNvPr id="3" name="內容版面配置區 2"/>
          <p:cNvSpPr>
            <a:spLocks noGrp="1"/>
          </p:cNvSpPr>
          <p:nvPr>
            <p:ph idx="1"/>
          </p:nvPr>
        </p:nvSpPr>
        <p:spPr/>
        <p:txBody>
          <a:bodyPr/>
          <a:lstStyle/>
          <a:p>
            <a:r>
              <a:rPr lang="en-US" altLang="zh-TW" dirty="0" smtClean="0"/>
              <a:t>In </a:t>
            </a:r>
            <a:r>
              <a:rPr lang="en-US" altLang="zh-TW" dirty="0"/>
              <a:t>first simulation, the number of clients is fixed as 50 that express as Fig .3. In the result of picture showing, the QL has better performance than rule based after training. The point low especially in QL is affected by exploration.</a:t>
            </a:r>
            <a:endParaRPr lang="en-US" altLang="zh-TW" sz="2400" dirty="0"/>
          </a:p>
          <a:p>
            <a:r>
              <a:rPr lang="en-US" altLang="zh-TW" dirty="0"/>
              <a:t>It may be select an unsuitable contention window when exploration happened, but the overall performance still better than rule based mechanism.</a:t>
            </a:r>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6" name="圖片 5"/>
          <p:cNvPicPr/>
          <p:nvPr/>
        </p:nvPicPr>
        <p:blipFill>
          <a:blip r:embed="rId2"/>
          <a:stretch>
            <a:fillRect/>
          </a:stretch>
        </p:blipFill>
        <p:spPr>
          <a:xfrm>
            <a:off x="1657177" y="3682566"/>
            <a:ext cx="8325023" cy="3038917"/>
          </a:xfrm>
          <a:prstGeom prst="rect">
            <a:avLst/>
          </a:prstGeom>
        </p:spPr>
      </p:pic>
    </p:spTree>
    <p:extLst>
      <p:ext uri="{BB962C8B-B14F-4D97-AF65-F5344CB8AC3E}">
        <p14:creationId xmlns:p14="http://schemas.microsoft.com/office/powerpoint/2010/main" val="38820227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Simulation Result</a:t>
            </a:r>
            <a:endParaRPr lang="zh-TW" altLang="en-US" dirty="0"/>
          </a:p>
        </p:txBody>
      </p:sp>
      <p:sp>
        <p:nvSpPr>
          <p:cNvPr id="3" name="內容版面配置區 2"/>
          <p:cNvSpPr>
            <a:spLocks noGrp="1"/>
          </p:cNvSpPr>
          <p:nvPr>
            <p:ph idx="1"/>
          </p:nvPr>
        </p:nvSpPr>
        <p:spPr/>
        <p:txBody>
          <a:bodyPr/>
          <a:lstStyle/>
          <a:p>
            <a:r>
              <a:rPr lang="en-US" altLang="zh-TW" dirty="0"/>
              <a:t>On the throughput side, the QL performance is still better than rule based. For collision rate, the QL has lower collision rate and the slower upward trend</a:t>
            </a:r>
            <a:r>
              <a:rPr lang="en-US" altLang="zh-TW" dirty="0" smtClean="0"/>
              <a:t>.</a:t>
            </a:r>
          </a:p>
          <a:p>
            <a:r>
              <a:rPr lang="en-US" altLang="zh-TW" dirty="0"/>
              <a:t>This explains that the method of dynamic control contention can effectively reduce collisions, thereby improving network performance.</a:t>
            </a:r>
            <a:endParaRPr lang="zh-TW" altLang="zh-TW" dirty="0"/>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5" name="圖片 4"/>
          <p:cNvPicPr/>
          <p:nvPr/>
        </p:nvPicPr>
        <p:blipFill>
          <a:blip r:embed="rId2"/>
          <a:stretch>
            <a:fillRect/>
          </a:stretch>
        </p:blipFill>
        <p:spPr>
          <a:xfrm>
            <a:off x="943206" y="3355859"/>
            <a:ext cx="4842452" cy="3302635"/>
          </a:xfrm>
          <a:prstGeom prst="rect">
            <a:avLst/>
          </a:prstGeom>
        </p:spPr>
      </p:pic>
      <p:pic>
        <p:nvPicPr>
          <p:cNvPr id="6" name="圖片 5"/>
          <p:cNvPicPr/>
          <p:nvPr/>
        </p:nvPicPr>
        <p:blipFill>
          <a:blip r:embed="rId3"/>
          <a:stretch>
            <a:fillRect/>
          </a:stretch>
        </p:blipFill>
        <p:spPr>
          <a:xfrm>
            <a:off x="6199994" y="3349327"/>
            <a:ext cx="4656428" cy="3372155"/>
          </a:xfrm>
          <a:prstGeom prst="rect">
            <a:avLst/>
          </a:prstGeom>
        </p:spPr>
      </p:pic>
    </p:spTree>
    <p:extLst>
      <p:ext uri="{BB962C8B-B14F-4D97-AF65-F5344CB8AC3E}">
        <p14:creationId xmlns:p14="http://schemas.microsoft.com/office/powerpoint/2010/main" val="1409006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Simulation Result</a:t>
            </a:r>
            <a:endParaRPr lang="zh-TW" altLang="en-US" dirty="0"/>
          </a:p>
        </p:txBody>
      </p:sp>
      <p:sp>
        <p:nvSpPr>
          <p:cNvPr id="3" name="內容版面配置區 2"/>
          <p:cNvSpPr>
            <a:spLocks noGrp="1"/>
          </p:cNvSpPr>
          <p:nvPr>
            <p:ph idx="1"/>
          </p:nvPr>
        </p:nvSpPr>
        <p:spPr/>
        <p:txBody>
          <a:bodyPr/>
          <a:lstStyle/>
          <a:p>
            <a:r>
              <a:rPr lang="en-US" altLang="zh-TW" dirty="0"/>
              <a:t>The average throughput of QL is better except there are very few clients in system. The reason is that when there are very few clients in system, the contention window the rule based is designed originally for this scenario</a:t>
            </a:r>
            <a:r>
              <a:rPr lang="en-US" altLang="zh-TW" dirty="0" smtClean="0"/>
              <a:t>.</a:t>
            </a:r>
          </a:p>
          <a:p>
            <a:r>
              <a:rPr lang="en-US" altLang="zh-TW" dirty="0"/>
              <a:t>In long term, the QL still has better throughput and collision performance. </a:t>
            </a:r>
            <a:endParaRPr lang="zh-TW" altLang="zh-TW" dirty="0"/>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5" name="圖片 4"/>
          <p:cNvPicPr/>
          <p:nvPr/>
        </p:nvPicPr>
        <p:blipFill>
          <a:blip r:embed="rId2"/>
          <a:stretch>
            <a:fillRect/>
          </a:stretch>
        </p:blipFill>
        <p:spPr>
          <a:xfrm>
            <a:off x="1066107" y="3327284"/>
            <a:ext cx="4611486" cy="2984611"/>
          </a:xfrm>
          <a:prstGeom prst="rect">
            <a:avLst/>
          </a:prstGeom>
        </p:spPr>
      </p:pic>
      <p:pic>
        <p:nvPicPr>
          <p:cNvPr id="6" name="圖片 5"/>
          <p:cNvPicPr/>
          <p:nvPr/>
        </p:nvPicPr>
        <p:blipFill>
          <a:blip r:embed="rId3"/>
          <a:stretch>
            <a:fillRect/>
          </a:stretch>
        </p:blipFill>
        <p:spPr>
          <a:xfrm>
            <a:off x="5874731" y="3327283"/>
            <a:ext cx="5023254" cy="2923887"/>
          </a:xfrm>
          <a:prstGeom prst="rect">
            <a:avLst/>
          </a:prstGeom>
        </p:spPr>
      </p:pic>
    </p:spTree>
    <p:extLst>
      <p:ext uri="{BB962C8B-B14F-4D97-AF65-F5344CB8AC3E}">
        <p14:creationId xmlns:p14="http://schemas.microsoft.com/office/powerpoint/2010/main" val="10469951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950387"/>
            <a:ext cx="10515600" cy="1325563"/>
          </a:xfrm>
        </p:spPr>
        <p:txBody>
          <a:bodyPr/>
          <a:lstStyle/>
          <a:p>
            <a:pPr algn="ctr"/>
            <a:r>
              <a:rPr lang="en-US" altLang="zh-TW" b="1" dirty="0"/>
              <a:t>Conclusion</a:t>
            </a:r>
            <a:endParaRPr lang="zh-TW" altLang="zh-TW"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782729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Conclusion</a:t>
            </a:r>
            <a:endParaRPr lang="zh-TW" altLang="en-US" dirty="0"/>
          </a:p>
        </p:txBody>
      </p:sp>
      <p:sp>
        <p:nvSpPr>
          <p:cNvPr id="3" name="內容版面配置區 2"/>
          <p:cNvSpPr>
            <a:spLocks noGrp="1"/>
          </p:cNvSpPr>
          <p:nvPr>
            <p:ph idx="1"/>
          </p:nvPr>
        </p:nvSpPr>
        <p:spPr/>
        <p:txBody>
          <a:bodyPr/>
          <a:lstStyle/>
          <a:p>
            <a:r>
              <a:rPr lang="en-US" altLang="zh-TW" dirty="0" smtClean="0"/>
              <a:t>In </a:t>
            </a:r>
            <a:r>
              <a:rPr lang="en-US" altLang="zh-TW" dirty="0"/>
              <a:t>this paper, we propose a method that can dynamically select the IEEE 802.11’s contention window using reinforcement learning to guarantee fairness. Simulation result show that Q-learning is a solution of random access performance. The mechanism can provide higher throughput when there are lot of connection requirements happened. </a:t>
            </a:r>
            <a:endParaRPr lang="en-US" altLang="zh-TW" dirty="0" smtClean="0"/>
          </a:p>
          <a:p>
            <a:endParaRPr lang="en-US" altLang="zh-TW" dirty="0"/>
          </a:p>
          <a:p>
            <a:r>
              <a:rPr lang="en-US" altLang="zh-TW" dirty="0"/>
              <a:t>For internet of things, the connection requirements Increasing day by days. </a:t>
            </a:r>
            <a:r>
              <a:rPr lang="en-US" altLang="zh-TW" smtClean="0"/>
              <a:t>Faceing </a:t>
            </a:r>
            <a:r>
              <a:rPr lang="en-US" altLang="zh-TW" dirty="0"/>
              <a:t>the challenge of massive </a:t>
            </a:r>
            <a:r>
              <a:rPr lang="en-US" altLang="zh-TW" dirty="0" err="1"/>
              <a:t>IoT</a:t>
            </a:r>
            <a:r>
              <a:rPr lang="en-US" altLang="zh-TW" dirty="0"/>
              <a:t> devices in the future, the paper proposes the mechanism which make devices connection stable and fast.</a:t>
            </a:r>
            <a:endParaRPr lang="zh-TW" altLang="zh-TW" dirty="0"/>
          </a:p>
          <a:p>
            <a:endParaRPr lang="zh-TW" altLang="zh-TW" dirty="0"/>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211054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950387"/>
            <a:ext cx="10515600" cy="1325563"/>
          </a:xfrm>
        </p:spPr>
        <p:txBody>
          <a:bodyPr/>
          <a:lstStyle/>
          <a:p>
            <a:pPr algn="ctr"/>
            <a:r>
              <a:rPr lang="en-US" altLang="zh-TW" dirty="0"/>
              <a:t>Introduction</a:t>
            </a: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308699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Introduction</a:t>
            </a:r>
            <a:endParaRPr lang="zh-TW" altLang="en-US" dirty="0"/>
          </a:p>
        </p:txBody>
      </p:sp>
      <p:sp>
        <p:nvSpPr>
          <p:cNvPr id="3" name="內容版面配置區 2"/>
          <p:cNvSpPr>
            <a:spLocks noGrp="1"/>
          </p:cNvSpPr>
          <p:nvPr>
            <p:ph idx="1"/>
          </p:nvPr>
        </p:nvSpPr>
        <p:spPr/>
        <p:txBody>
          <a:bodyPr/>
          <a:lstStyle/>
          <a:p>
            <a:r>
              <a:rPr lang="en-US" altLang="zh-TW" dirty="0"/>
              <a:t>In 5G new radio(NR), massive machine type communication(</a:t>
            </a:r>
            <a:r>
              <a:rPr lang="en-US" altLang="zh-TW" dirty="0" err="1"/>
              <a:t>mMTC</a:t>
            </a:r>
            <a:r>
              <a:rPr lang="en-US" altLang="zh-TW" dirty="0"/>
              <a:t>) is proposed. There are about one million devices per square kilometer have communication requirements. Facing with huge connection requirements, we can use Wi-Fi to afford some task to reduce the loading on the </a:t>
            </a:r>
            <a:r>
              <a:rPr lang="en-US" altLang="zh-TW" dirty="0" err="1"/>
              <a:t>gNB</a:t>
            </a:r>
            <a:r>
              <a:rPr lang="en-US" altLang="zh-TW" dirty="0" smtClean="0"/>
              <a:t>.</a:t>
            </a:r>
          </a:p>
          <a:p>
            <a:endParaRPr lang="en-US" altLang="zh-TW" dirty="0"/>
          </a:p>
          <a:p>
            <a:r>
              <a:rPr lang="en-US" altLang="zh-TW" dirty="0"/>
              <a:t>Under the IEEE 802.11 (Wireless LAN) standard, carrier sense multiple access with collision avoidance (CSMA/CA) is an important mechanism to reduce collision between each device. </a:t>
            </a:r>
            <a:endParaRPr lang="en-US" altLang="zh-TW" dirty="0" smtClean="0"/>
          </a:p>
          <a:p>
            <a:endParaRPr lang="en-US" altLang="zh-TW" dirty="0"/>
          </a:p>
          <a:p>
            <a:r>
              <a:rPr lang="en-US" altLang="zh-TW" dirty="0" smtClean="0"/>
              <a:t>The </a:t>
            </a:r>
            <a:r>
              <a:rPr lang="en-US" altLang="zh-TW" dirty="0"/>
              <a:t>rule based </a:t>
            </a:r>
            <a:r>
              <a:rPr lang="en-US" altLang="zh-TW" dirty="0" smtClean="0"/>
              <a:t>CSMA/CA mechanism </a:t>
            </a:r>
            <a:r>
              <a:rPr lang="en-US" altLang="zh-TW" dirty="0"/>
              <a:t>is observed that the collision happened frequently when there are huge of connection requirements. The reason is that the initial value of contention window is too small, so the device needs to retry transmission until the contention window is large enough.</a:t>
            </a: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536843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Introduction</a:t>
            </a:r>
            <a:endParaRPr lang="zh-TW" altLang="en-US" dirty="0"/>
          </a:p>
        </p:txBody>
      </p:sp>
      <p:sp>
        <p:nvSpPr>
          <p:cNvPr id="3" name="內容版面配置區 2"/>
          <p:cNvSpPr>
            <a:spLocks noGrp="1"/>
          </p:cNvSpPr>
          <p:nvPr>
            <p:ph idx="1"/>
          </p:nvPr>
        </p:nvSpPr>
        <p:spPr/>
        <p:txBody>
          <a:bodyPr/>
          <a:lstStyle/>
          <a:p>
            <a:r>
              <a:rPr lang="en-US" altLang="zh-TW" dirty="0"/>
              <a:t>Reinforcement Learning is a learning process that determines behavior according to the environment. The concept of reinforcement Learning</a:t>
            </a:r>
            <a:r>
              <a:rPr lang="en-US" altLang="zh-TW" b="1" dirty="0"/>
              <a:t> </a:t>
            </a:r>
            <a:r>
              <a:rPr lang="en-US" altLang="zh-TW" dirty="0"/>
              <a:t>is that how a decision maker finds the behavior which can bring greatest benefit by the reward or punishment given by the environment</a:t>
            </a:r>
            <a:r>
              <a:rPr lang="en-US" altLang="zh-TW" dirty="0" smtClean="0"/>
              <a:t>.</a:t>
            </a:r>
          </a:p>
          <a:p>
            <a:endParaRPr lang="en-US" altLang="zh-TW" dirty="0"/>
          </a:p>
          <a:p>
            <a:r>
              <a:rPr lang="en-US" altLang="zh-TW" dirty="0"/>
              <a:t>In this paper, we use Q-learning to find a suitable contention window given by current environment, trying to reduce collision rate and maintain quality of throughput.</a:t>
            </a:r>
            <a:endParaRPr lang="zh-TW" altLang="zh-TW" dirty="0"/>
          </a:p>
          <a:p>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89973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950387"/>
            <a:ext cx="10515600" cy="1325563"/>
          </a:xfrm>
        </p:spPr>
        <p:txBody>
          <a:bodyPr/>
          <a:lstStyle/>
          <a:p>
            <a:pPr algn="ctr"/>
            <a:r>
              <a:rPr lang="en-US" altLang="zh-TW" b="1" dirty="0"/>
              <a:t>Background and Related Work</a:t>
            </a:r>
            <a:endParaRPr lang="zh-TW" altLang="zh-TW"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927901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Background and Related </a:t>
            </a:r>
            <a:r>
              <a:rPr lang="en-US" altLang="zh-TW" dirty="0" smtClean="0"/>
              <a:t>Work</a:t>
            </a: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6" name="圖片 5"/>
          <p:cNvPicPr/>
          <p:nvPr/>
        </p:nvPicPr>
        <p:blipFill>
          <a:blip r:embed="rId2"/>
          <a:stretch>
            <a:fillRect/>
          </a:stretch>
        </p:blipFill>
        <p:spPr>
          <a:xfrm>
            <a:off x="1580168" y="1918767"/>
            <a:ext cx="7655271" cy="1672331"/>
          </a:xfrm>
          <a:prstGeom prst="rect">
            <a:avLst/>
          </a:prstGeom>
        </p:spPr>
      </p:pic>
      <p:pic>
        <p:nvPicPr>
          <p:cNvPr id="7" name="圖片 6"/>
          <p:cNvPicPr/>
          <p:nvPr/>
        </p:nvPicPr>
        <p:blipFill>
          <a:blip r:embed="rId3"/>
          <a:stretch>
            <a:fillRect/>
          </a:stretch>
        </p:blipFill>
        <p:spPr>
          <a:xfrm>
            <a:off x="1584697" y="4332951"/>
            <a:ext cx="8598393" cy="1718714"/>
          </a:xfrm>
          <a:prstGeom prst="rect">
            <a:avLst/>
          </a:prstGeom>
        </p:spPr>
      </p:pic>
    </p:spTree>
    <p:extLst>
      <p:ext uri="{BB962C8B-B14F-4D97-AF65-F5344CB8AC3E}">
        <p14:creationId xmlns:p14="http://schemas.microsoft.com/office/powerpoint/2010/main" val="2665686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Background and Related </a:t>
            </a:r>
            <a:r>
              <a:rPr lang="en-US" altLang="zh-TW" dirty="0" smtClean="0"/>
              <a:t>Work</a:t>
            </a:r>
            <a:endParaRPr lang="zh-TW" altLang="en-US" dirty="0"/>
          </a:p>
        </p:txBody>
      </p:sp>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a:t>The </a:t>
                </a:r>
                <a:r>
                  <a:rPr lang="en-US" altLang="zh-TW" dirty="0" err="1"/>
                  <a:t>backoff</a:t>
                </a:r>
                <a:r>
                  <a:rPr lang="en-US" altLang="zh-TW" dirty="0"/>
                  <a:t> interval is decided by a random number which generate in [0, CW-1] multiply a time slot which we designed, so we can obtain the </a:t>
                </a:r>
                <a:r>
                  <a:rPr lang="en-US" altLang="zh-TW" dirty="0" err="1"/>
                  <a:t>backoff</a:t>
                </a:r>
                <a:r>
                  <a:rPr lang="en-US" altLang="zh-TW" dirty="0"/>
                  <a:t> interval </a:t>
                </a:r>
                <a:r>
                  <a:rPr lang="en-US" altLang="zh-TW" dirty="0" smtClean="0"/>
                  <a:t>as</a:t>
                </a:r>
              </a:p>
              <a:p>
                <a:endParaRPr lang="en-US" altLang="zh-TW" dirty="0"/>
              </a:p>
              <a:p>
                <a:endParaRPr lang="en-US" altLang="zh-TW" dirty="0" smtClean="0"/>
              </a:p>
              <a:p>
                <a:r>
                  <a:rPr lang="en-US" altLang="zh-TW" dirty="0"/>
                  <a:t>In order to avoid insufficient contention window, the contention window size enlarge by two times while each transmitting failure, and the reset contention window size to initial value when transmitting success</a:t>
                </a:r>
                <a:r>
                  <a:rPr lang="en-US" altLang="zh-TW" dirty="0" smtClean="0"/>
                  <a:t>.</a:t>
                </a:r>
              </a:p>
              <a:p>
                <a:endParaRPr lang="en-US" altLang="zh-TW" dirty="0"/>
              </a:p>
              <a:p>
                <a:r>
                  <a:rPr lang="en-US" altLang="zh-TW" dirty="0" smtClean="0"/>
                  <a:t>In </a:t>
                </a:r>
                <a:r>
                  <a:rPr lang="en-US" altLang="zh-TW" dirty="0"/>
                  <a:t>addition, the upper bound of contention window size called max </a:t>
                </a:r>
                <a:r>
                  <a:rPr lang="en-US" altLang="zh-TW" dirty="0" err="1"/>
                  <a:t>backoff</a:t>
                </a:r>
                <a:r>
                  <a:rPr lang="en-US" altLang="zh-TW" dirty="0"/>
                  <a:t> stages i.e.,</a:t>
                </a:r>
                <a14:m>
                  <m:oMath xmlns:m="http://schemas.openxmlformats.org/officeDocument/2006/math">
                    <m:r>
                      <m:rPr>
                        <m:sty m:val="p"/>
                      </m:rPr>
                      <a:rPr lang="en-US" altLang="zh-TW">
                        <a:latin typeface="Cambria Math" panose="02040503050406030204" pitchFamily="18" charset="0"/>
                      </a:rPr>
                      <m:t>C</m:t>
                    </m:r>
                    <m:sSub>
                      <m:sSubPr>
                        <m:ctrlPr>
                          <a:rPr lang="zh-TW" altLang="zh-TW" i="1">
                            <a:latin typeface="Cambria Math" panose="02040503050406030204" pitchFamily="18" charset="0"/>
                          </a:rPr>
                        </m:ctrlPr>
                      </m:sSubPr>
                      <m:e>
                        <m:r>
                          <a:rPr lang="en-US" altLang="zh-TW" i="1">
                            <a:latin typeface="Cambria Math" panose="02040503050406030204" pitchFamily="18" charset="0"/>
                          </a:rPr>
                          <m:t>𝑊</m:t>
                        </m:r>
                      </m:e>
                      <m:sub>
                        <m:r>
                          <a:rPr lang="en-US" altLang="zh-TW" i="1">
                            <a:latin typeface="Cambria Math" panose="02040503050406030204" pitchFamily="18" charset="0"/>
                          </a:rPr>
                          <m:t>𝑚𝑎𝑥</m:t>
                        </m:r>
                      </m:sub>
                    </m:sSub>
                  </m:oMath>
                </a14:m>
                <a:r>
                  <a:rPr lang="en-US" altLang="zh-TW" dirty="0"/>
                  <a:t> can prevent the Unlimited growth of contention window size. </a:t>
                </a:r>
                <a:endParaRPr lang="zh-TW" altLang="zh-TW" dirty="0"/>
              </a:p>
              <a:p>
                <a:endParaRPr lang="zh-TW" altLang="zh-TW" dirty="0"/>
              </a:p>
              <a:p>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580" t="-1541"/>
                </a:stretch>
              </a:blipFill>
            </p:spPr>
            <p:txBody>
              <a:bodyPr/>
              <a:lstStyle/>
              <a:p>
                <a:r>
                  <a:rPr lang="zh-TW" altLang="en-US">
                    <a:noFill/>
                  </a:rPr>
                  <a:t> </a:t>
                </a:r>
              </a:p>
            </p:txBody>
          </p:sp>
        </mc:Fallback>
      </mc:AlternateContent>
      <p:pic>
        <p:nvPicPr>
          <p:cNvPr id="6" name="圖片 5"/>
          <p:cNvPicPr>
            <a:picLocks noChangeAspect="1"/>
          </p:cNvPicPr>
          <p:nvPr/>
        </p:nvPicPr>
        <p:blipFill>
          <a:blip r:embed="rId3"/>
          <a:stretch>
            <a:fillRect/>
          </a:stretch>
        </p:blipFill>
        <p:spPr>
          <a:xfrm>
            <a:off x="2623358" y="2594696"/>
            <a:ext cx="6629400" cy="504825"/>
          </a:xfrm>
          <a:prstGeom prst="rect">
            <a:avLst/>
          </a:prstGeom>
        </p:spPr>
      </p:pic>
    </p:spTree>
    <p:extLst>
      <p:ext uri="{BB962C8B-B14F-4D97-AF65-F5344CB8AC3E}">
        <p14:creationId xmlns:p14="http://schemas.microsoft.com/office/powerpoint/2010/main" val="1084449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Background and Related Work</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smtClean="0"/>
                  <a:t>Q-learning</a:t>
                </a:r>
              </a:p>
              <a:p>
                <a:pPr lvl="1"/>
                <a:r>
                  <a:rPr lang="zh-TW" altLang="zh-TW" dirty="0"/>
                  <a:t> </a:t>
                </a:r>
                <a14:m>
                  <m:oMath xmlns:m="http://schemas.openxmlformats.org/officeDocument/2006/math">
                    <m:r>
                      <m:rPr>
                        <m:sty m:val="p"/>
                      </m:rPr>
                      <a:rPr lang="en-US" altLang="zh-TW">
                        <a:latin typeface="Cambria Math" panose="02040503050406030204" pitchFamily="18" charset="0"/>
                      </a:rPr>
                      <m:t>Q</m:t>
                    </m:r>
                    <m:d>
                      <m:dPr>
                        <m:ctrlPr>
                          <a:rPr lang="zh-TW" altLang="zh-TW" i="1">
                            <a:latin typeface="Cambria Math" panose="02040503050406030204" pitchFamily="18" charset="0"/>
                          </a:rPr>
                        </m:ctrlPr>
                      </m:dPr>
                      <m:e>
                        <m:r>
                          <m:rPr>
                            <m:sty m:val="p"/>
                          </m:rPr>
                          <a:rPr lang="en-US" altLang="zh-TW">
                            <a:latin typeface="Cambria Math" panose="02040503050406030204" pitchFamily="18" charset="0"/>
                          </a:rPr>
                          <m:t>s</m:t>
                        </m:r>
                        <m:r>
                          <a:rPr lang="en-US" altLang="zh-TW">
                            <a:latin typeface="Cambria Math" panose="02040503050406030204" pitchFamily="18" charset="0"/>
                          </a:rPr>
                          <m:t>,</m:t>
                        </m:r>
                        <m:r>
                          <m:rPr>
                            <m:sty m:val="p"/>
                          </m:rPr>
                          <a:rPr lang="en-US" altLang="zh-TW">
                            <a:latin typeface="Cambria Math" panose="02040503050406030204" pitchFamily="18" charset="0"/>
                          </a:rPr>
                          <m:t>a</m:t>
                        </m:r>
                      </m:e>
                    </m:d>
                  </m:oMath>
                </a14:m>
                <a:r>
                  <a:rPr lang="en-US" altLang="zh-TW" dirty="0"/>
                  <a:t> means Q-value of action </a:t>
                </a:r>
                <a14:m>
                  <m:oMath xmlns:m="http://schemas.openxmlformats.org/officeDocument/2006/math">
                    <m:r>
                      <m:rPr>
                        <m:sty m:val="p"/>
                      </m:rPr>
                      <a:rPr lang="en-US" altLang="zh-TW">
                        <a:latin typeface="Cambria Math" panose="02040503050406030204" pitchFamily="18" charset="0"/>
                      </a:rPr>
                      <m:t>a</m:t>
                    </m:r>
                    <m:r>
                      <a:rPr lang="en-US" altLang="zh-TW">
                        <a:latin typeface="Cambria Math" panose="02040503050406030204" pitchFamily="18" charset="0"/>
                      </a:rPr>
                      <m:t> </m:t>
                    </m:r>
                  </m:oMath>
                </a14:m>
                <a:r>
                  <a:rPr lang="en-US" altLang="zh-TW" dirty="0"/>
                  <a:t>in current state </a:t>
                </a:r>
                <a14:m>
                  <m:oMath xmlns:m="http://schemas.openxmlformats.org/officeDocument/2006/math">
                    <m:r>
                      <a:rPr lang="en-US" altLang="zh-TW" i="1">
                        <a:latin typeface="Cambria Math" panose="02040503050406030204" pitchFamily="18" charset="0"/>
                      </a:rPr>
                      <m:t>𝑠</m:t>
                    </m:r>
                  </m:oMath>
                </a14:m>
                <a:endParaRPr lang="en-US" altLang="zh-TW" dirty="0" smtClean="0"/>
              </a:p>
              <a:p>
                <a:pPr lvl="1"/>
                <a14:m>
                  <m:oMath xmlns:m="http://schemas.openxmlformats.org/officeDocument/2006/math">
                    <m:sSub>
                      <m:sSubPr>
                        <m:ctrlPr>
                          <a:rPr lang="zh-TW" altLang="zh-TW" i="1">
                            <a:latin typeface="Cambria Math" panose="02040503050406030204" pitchFamily="18" charset="0"/>
                          </a:rPr>
                        </m:ctrlPr>
                      </m:sSubPr>
                      <m:e>
                        <m:r>
                          <a:rPr lang="en-US" altLang="zh-TW" i="1">
                            <a:latin typeface="Cambria Math" panose="02040503050406030204" pitchFamily="18" charset="0"/>
                          </a:rPr>
                          <m:t>𝑚𝑎𝑥</m:t>
                        </m:r>
                      </m:e>
                      <m:sub>
                        <m:r>
                          <a:rPr lang="en-US" altLang="zh-TW" i="1">
                            <a:latin typeface="Cambria Math" panose="02040503050406030204" pitchFamily="18" charset="0"/>
                          </a:rPr>
                          <m:t>𝛼</m:t>
                        </m:r>
                      </m:sub>
                    </m:sSub>
                    <m:r>
                      <a:rPr lang="en-US" altLang="zh-TW" i="1">
                        <a:latin typeface="Cambria Math" panose="02040503050406030204" pitchFamily="18" charset="0"/>
                      </a:rPr>
                      <m:t>𝑄</m:t>
                    </m:r>
                    <m:d>
                      <m:dPr>
                        <m:ctrlPr>
                          <a:rPr lang="zh-TW" altLang="zh-TW" i="1">
                            <a:latin typeface="Cambria Math" panose="02040503050406030204" pitchFamily="18" charset="0"/>
                          </a:rPr>
                        </m:ctrlPr>
                      </m:dPr>
                      <m:e>
                        <m:sSup>
                          <m:sSupPr>
                            <m:ctrlPr>
                              <a:rPr lang="zh-TW" altLang="zh-TW" i="1">
                                <a:latin typeface="Cambria Math" panose="02040503050406030204" pitchFamily="18" charset="0"/>
                              </a:rPr>
                            </m:ctrlPr>
                          </m:sSupPr>
                          <m:e>
                            <m:r>
                              <a:rPr lang="en-US" altLang="zh-TW" i="1">
                                <a:latin typeface="Cambria Math" panose="02040503050406030204" pitchFamily="18" charset="0"/>
                              </a:rPr>
                              <m:t>𝑠</m:t>
                            </m:r>
                          </m:e>
                          <m:sup>
                            <m:r>
                              <a:rPr lang="en-US" altLang="zh-TW" i="1">
                                <a:latin typeface="Cambria Math" panose="02040503050406030204" pitchFamily="18" charset="0"/>
                              </a:rPr>
                              <m:t>′</m:t>
                            </m:r>
                          </m:sup>
                        </m:sSup>
                        <m:r>
                          <a:rPr lang="en-US" altLang="zh-TW" i="1">
                            <a:latin typeface="Cambria Math" panose="02040503050406030204" pitchFamily="18" charset="0"/>
                          </a:rPr>
                          <m:t>,</m:t>
                        </m:r>
                        <m:r>
                          <a:rPr lang="en-US" altLang="zh-TW" i="1">
                            <a:latin typeface="Cambria Math" panose="02040503050406030204" pitchFamily="18" charset="0"/>
                          </a:rPr>
                          <m:t>𝑎</m:t>
                        </m:r>
                        <m:r>
                          <a:rPr lang="en-US" altLang="zh-TW" i="1">
                            <a:latin typeface="Cambria Math" panose="02040503050406030204" pitchFamily="18" charset="0"/>
                          </a:rPr>
                          <m:t>′</m:t>
                        </m:r>
                      </m:e>
                    </m:d>
                  </m:oMath>
                </a14:m>
                <a:r>
                  <a:rPr lang="en-US" altLang="zh-TW" dirty="0"/>
                  <a:t> means the maximum Q-value at next state </a:t>
                </a:r>
                <a14:m>
                  <m:oMath xmlns:m="http://schemas.openxmlformats.org/officeDocument/2006/math">
                    <m:r>
                      <a:rPr lang="en-US" altLang="zh-TW" i="1">
                        <a:latin typeface="Cambria Math" panose="02040503050406030204" pitchFamily="18" charset="0"/>
                      </a:rPr>
                      <m:t>𝑠</m:t>
                    </m:r>
                    <m:r>
                      <a:rPr lang="en-US" altLang="zh-TW" i="1">
                        <a:latin typeface="Cambria Math" panose="02040503050406030204" pitchFamily="18" charset="0"/>
                      </a:rPr>
                      <m:t>′</m:t>
                    </m:r>
                  </m:oMath>
                </a14:m>
                <a:endParaRPr lang="en-US" altLang="zh-TW" dirty="0" smtClean="0"/>
              </a:p>
              <a:p>
                <a:pPr lvl="1"/>
                <a:r>
                  <a:rPr lang="en-US" altLang="zh-TW" dirty="0"/>
                  <a:t>R means reward of perform action </a:t>
                </a:r>
                <a14:m>
                  <m:oMath xmlns:m="http://schemas.openxmlformats.org/officeDocument/2006/math">
                    <m:r>
                      <m:rPr>
                        <m:sty m:val="p"/>
                      </m:rPr>
                      <a:rPr lang="en-US" altLang="zh-TW">
                        <a:latin typeface="Cambria Math" panose="02040503050406030204" pitchFamily="18" charset="0"/>
                      </a:rPr>
                      <m:t>a</m:t>
                    </m:r>
                    <m:r>
                      <a:rPr lang="en-US" altLang="zh-TW">
                        <a:latin typeface="Cambria Math" panose="02040503050406030204" pitchFamily="18" charset="0"/>
                      </a:rPr>
                      <m:t> </m:t>
                    </m:r>
                  </m:oMath>
                </a14:m>
                <a:r>
                  <a:rPr lang="en-US" altLang="zh-TW" dirty="0"/>
                  <a:t>in current </a:t>
                </a:r>
                <a:r>
                  <a:rPr lang="en-US" altLang="zh-TW" dirty="0" smtClean="0"/>
                  <a:t>state</a:t>
                </a:r>
              </a:p>
              <a:p>
                <a:pPr lvl="1"/>
                <a14:m>
                  <m:oMath xmlns:m="http://schemas.openxmlformats.org/officeDocument/2006/math">
                    <m:r>
                      <a:rPr lang="en-US" altLang="zh-TW">
                        <a:latin typeface="Cambria Math" panose="02040503050406030204" pitchFamily="18" charset="0"/>
                      </a:rPr>
                      <m:t>∝</m:t>
                    </m:r>
                  </m:oMath>
                </a14:m>
                <a:r>
                  <a:rPr lang="en-US" altLang="zh-TW" dirty="0"/>
                  <a:t> means learning </a:t>
                </a:r>
                <a:r>
                  <a:rPr lang="en-US" altLang="zh-TW" dirty="0" smtClean="0"/>
                  <a:t>rate</a:t>
                </a:r>
              </a:p>
              <a:p>
                <a:pPr lvl="1"/>
                <a14:m>
                  <m:oMath xmlns:m="http://schemas.openxmlformats.org/officeDocument/2006/math">
                    <m:r>
                      <a:rPr lang="en-US" altLang="zh-TW" i="1">
                        <a:latin typeface="Cambria Math" panose="02040503050406030204" pitchFamily="18" charset="0"/>
                      </a:rPr>
                      <m:t>𝛾</m:t>
                    </m:r>
                  </m:oMath>
                </a14:m>
                <a:r>
                  <a:rPr lang="en-US" altLang="zh-TW" dirty="0"/>
                  <a:t> means factor of future reward</a:t>
                </a:r>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580" t="-1541"/>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DA8E28-6C2D-4537-9849-59635519518D}" type="slidenum">
              <a:rPr kumimoji="0" lang="zh-TW" altLang="en-US" sz="1800" b="1" i="0" u="none" strike="noStrike" kern="1200" cap="none" spc="0" normalizeH="0" baseline="0" noProof="0" smtClean="0">
                <a:ln>
                  <a:noFill/>
                </a:ln>
                <a:solidFill>
                  <a:prstClr val="black">
                    <a:tint val="75000"/>
                  </a:prstClr>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zh-TW" altLang="en-US" sz="1800" b="1" i="0" u="none" strike="noStrike" kern="1200" cap="none" spc="0" normalizeH="0" baseline="0" noProof="0" dirty="0">
              <a:ln>
                <a:noFill/>
              </a:ln>
              <a:solidFill>
                <a:prstClr val="black">
                  <a:tint val="75000"/>
                </a:prstClr>
              </a:solidFill>
              <a:effectLst/>
              <a:uLnTx/>
              <a:uFillTx/>
              <a:latin typeface="Calibri" panose="020F0502020204030204"/>
              <a:ea typeface="新細明體" panose="02020500000000000000" pitchFamily="18" charset="-120"/>
              <a:cs typeface="+mn-cs"/>
            </a:endParaRPr>
          </a:p>
        </p:txBody>
      </p:sp>
      <p:pic>
        <p:nvPicPr>
          <p:cNvPr id="5" name="圖片 4"/>
          <p:cNvPicPr>
            <a:picLocks noChangeAspect="1"/>
          </p:cNvPicPr>
          <p:nvPr/>
        </p:nvPicPr>
        <p:blipFill>
          <a:blip r:embed="rId3"/>
          <a:stretch>
            <a:fillRect/>
          </a:stretch>
        </p:blipFill>
        <p:spPr>
          <a:xfrm>
            <a:off x="1987521" y="4001294"/>
            <a:ext cx="7019925" cy="552450"/>
          </a:xfrm>
          <a:prstGeom prst="rect">
            <a:avLst/>
          </a:prstGeom>
        </p:spPr>
      </p:pic>
    </p:spTree>
    <p:extLst>
      <p:ext uri="{BB962C8B-B14F-4D97-AF65-F5344CB8AC3E}">
        <p14:creationId xmlns:p14="http://schemas.microsoft.com/office/powerpoint/2010/main" val="3212793727"/>
      </p:ext>
    </p:extLst>
  </p:cSld>
  <p:clrMapOvr>
    <a:masterClrMapping/>
  </p:clrMapOvr>
</p:sld>
</file>

<file path=ppt/theme/theme1.xml><?xml version="1.0" encoding="utf-8"?>
<a:theme xmlns:a="http://schemas.openxmlformats.org/drawingml/2006/main" name="Bnlab PPT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nlab PPT佈景主題" id="{5D6A4482-E136-4C7B-B103-44503D387CEF}" vid="{204A2B27-D6B1-462E-91CC-BE4FB5CCED0C}"/>
    </a:ext>
  </a:extLst>
</a:theme>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寬螢幕</PresentationFormat>
  <Paragraphs>118</Paragraphs>
  <Slides>26</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26</vt:i4>
      </vt:variant>
    </vt:vector>
  </HeadingPairs>
  <TitlesOfParts>
    <vt:vector size="34" baseType="lpstr">
      <vt:lpstr>微軟正黑體</vt:lpstr>
      <vt:lpstr>新細明體</vt:lpstr>
      <vt:lpstr>標楷體</vt:lpstr>
      <vt:lpstr>Arial</vt:lpstr>
      <vt:lpstr>Calibri</vt:lpstr>
      <vt:lpstr>Calibri Light</vt:lpstr>
      <vt:lpstr>Cambria Math</vt:lpstr>
      <vt:lpstr>Bnlab PPT佈景主題</vt:lpstr>
      <vt:lpstr>Dynamic control contention window in CSMA/CA with Q-learning</vt:lpstr>
      <vt:lpstr>Outline</vt:lpstr>
      <vt:lpstr>Introduction</vt:lpstr>
      <vt:lpstr>Introduction</vt:lpstr>
      <vt:lpstr>Introduction</vt:lpstr>
      <vt:lpstr>Background and Related Work</vt:lpstr>
      <vt:lpstr>Background and Related Work</vt:lpstr>
      <vt:lpstr>Background and Related Work</vt:lpstr>
      <vt:lpstr>Background and Related Work</vt:lpstr>
      <vt:lpstr>Background and Related Work</vt:lpstr>
      <vt:lpstr>Background and Related Work</vt:lpstr>
      <vt:lpstr>Background and Related Work</vt:lpstr>
      <vt:lpstr>System Model</vt:lpstr>
      <vt:lpstr>System Model</vt:lpstr>
      <vt:lpstr>System Model</vt:lpstr>
      <vt:lpstr>System Model</vt:lpstr>
      <vt:lpstr>System Model</vt:lpstr>
      <vt:lpstr>Simulation Result</vt:lpstr>
      <vt:lpstr>Simulation Result</vt:lpstr>
      <vt:lpstr>Simulation Result</vt:lpstr>
      <vt:lpstr>Simulation Result</vt:lpstr>
      <vt:lpstr>Simulation Result</vt:lpstr>
      <vt:lpstr>Simulation Result</vt:lpstr>
      <vt:lpstr>Simulation Result</vt:lpstr>
      <vt:lpstr>Conclusion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bnlab</dc:creator>
  <cp:lastModifiedBy>bnlab</cp:lastModifiedBy>
  <cp:revision>3</cp:revision>
  <dcterms:created xsi:type="dcterms:W3CDTF">2020-10-27T04:55:16Z</dcterms:created>
  <dcterms:modified xsi:type="dcterms:W3CDTF">2020-10-27T04:57:55Z</dcterms:modified>
</cp:coreProperties>
</file>